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85" r:id="rId2"/>
    <p:sldMasterId id="2147483660" r:id="rId3"/>
  </p:sldMasterIdLst>
  <p:notesMasterIdLst>
    <p:notesMasterId r:id="rId40"/>
  </p:notesMasterIdLst>
  <p:handoutMasterIdLst>
    <p:handoutMasterId r:id="rId41"/>
  </p:handoutMasterIdLst>
  <p:sldIdLst>
    <p:sldId id="294" r:id="rId4"/>
    <p:sldId id="326" r:id="rId5"/>
    <p:sldId id="365" r:id="rId6"/>
    <p:sldId id="366" r:id="rId7"/>
    <p:sldId id="399" r:id="rId8"/>
    <p:sldId id="320" r:id="rId9"/>
    <p:sldId id="325" r:id="rId10"/>
    <p:sldId id="395" r:id="rId11"/>
    <p:sldId id="353" r:id="rId12"/>
    <p:sldId id="371" r:id="rId13"/>
    <p:sldId id="396" r:id="rId14"/>
    <p:sldId id="356" r:id="rId15"/>
    <p:sldId id="298" r:id="rId16"/>
    <p:sldId id="299" r:id="rId17"/>
    <p:sldId id="321" r:id="rId18"/>
    <p:sldId id="372" r:id="rId19"/>
    <p:sldId id="346" r:id="rId20"/>
    <p:sldId id="286" r:id="rId21"/>
    <p:sldId id="348" r:id="rId22"/>
    <p:sldId id="367" r:id="rId23"/>
    <p:sldId id="364" r:id="rId24"/>
    <p:sldId id="363" r:id="rId25"/>
    <p:sldId id="362" r:id="rId26"/>
    <p:sldId id="360" r:id="rId27"/>
    <p:sldId id="374" r:id="rId28"/>
    <p:sldId id="369" r:id="rId29"/>
    <p:sldId id="393" r:id="rId30"/>
    <p:sldId id="368" r:id="rId31"/>
    <p:sldId id="394" r:id="rId32"/>
    <p:sldId id="261" r:id="rId33"/>
    <p:sldId id="276" r:id="rId34"/>
    <p:sldId id="398" r:id="rId35"/>
    <p:sldId id="375" r:id="rId36"/>
    <p:sldId id="277" r:id="rId37"/>
    <p:sldId id="295" r:id="rId38"/>
    <p:sldId id="376" r:id="rId3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63"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82064" autoAdjust="0"/>
  </p:normalViewPr>
  <p:slideViewPr>
    <p:cSldViewPr snapToGrid="0">
      <p:cViewPr varScale="1">
        <p:scale>
          <a:sx n="66" d="100"/>
          <a:sy n="66" d="100"/>
        </p:scale>
        <p:origin x="38" y="72"/>
      </p:cViewPr>
      <p:guideLst/>
    </p:cSldViewPr>
  </p:slideViewPr>
  <p:outlineViewPr>
    <p:cViewPr>
      <p:scale>
        <a:sx n="33" d="100"/>
        <a:sy n="33" d="100"/>
      </p:scale>
      <p:origin x="0" y="-2544"/>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6" d="100"/>
          <a:sy n="66" d="100"/>
        </p:scale>
        <p:origin x="3134" y="38"/>
      </p:cViewPr>
      <p:guideLst>
        <p:guide orient="horz" pos="2863"/>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commentAuthors" Target="commen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ED4A0D-7C35-43AF-8789-A1AA34F50590}" type="datetimeFigureOut">
              <a:rPr lang="de-CH" smtClean="0"/>
              <a:t>30.06.2026</a:t>
            </a:fld>
            <a:endParaRPr lang="de-CH"/>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794D8A-FD64-42FB-91D2-83147C7E4C57}" type="slidenum">
              <a:rPr lang="de-CH" smtClean="0"/>
              <a:t>‹Nr.›</a:t>
            </a:fld>
            <a:endParaRPr lang="de-CH"/>
          </a:p>
        </p:txBody>
      </p:sp>
    </p:spTree>
    <p:extLst>
      <p:ext uri="{BB962C8B-B14F-4D97-AF65-F5344CB8AC3E}">
        <p14:creationId xmlns:p14="http://schemas.microsoft.com/office/powerpoint/2010/main" val="8300425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925AAA-6506-4C7E-A0AE-9D7172D164D3}" type="datetimeFigureOut">
              <a:rPr lang="de-CH" smtClean="0"/>
              <a:t>30.06.2026</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75525A-953B-4429-9BD9-7086FF4B223D}" type="slidenum">
              <a:rPr lang="de-CH" smtClean="0"/>
              <a:t>‹Nr.›</a:t>
            </a:fld>
            <a:endParaRPr lang="de-CH"/>
          </a:p>
        </p:txBody>
      </p:sp>
    </p:spTree>
    <p:extLst>
      <p:ext uri="{BB962C8B-B14F-4D97-AF65-F5344CB8AC3E}">
        <p14:creationId xmlns:p14="http://schemas.microsoft.com/office/powerpoint/2010/main" val="3853755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a:t>
            </a:fld>
            <a:endParaRPr lang="de-CH"/>
          </a:p>
        </p:txBody>
      </p:sp>
    </p:spTree>
    <p:extLst>
      <p:ext uri="{BB962C8B-B14F-4D97-AF65-F5344CB8AC3E}">
        <p14:creationId xmlns:p14="http://schemas.microsoft.com/office/powerpoint/2010/main" val="311645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10</a:t>
            </a:fld>
            <a:endParaRPr lang="de-CH"/>
          </a:p>
        </p:txBody>
      </p:sp>
    </p:spTree>
    <p:extLst>
      <p:ext uri="{BB962C8B-B14F-4D97-AF65-F5344CB8AC3E}">
        <p14:creationId xmlns:p14="http://schemas.microsoft.com/office/powerpoint/2010/main" val="1976613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11</a:t>
            </a:fld>
            <a:endParaRPr lang="de-CH"/>
          </a:p>
        </p:txBody>
      </p:sp>
    </p:spTree>
    <p:extLst>
      <p:ext uri="{BB962C8B-B14F-4D97-AF65-F5344CB8AC3E}">
        <p14:creationId xmlns:p14="http://schemas.microsoft.com/office/powerpoint/2010/main" val="2310116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12</a:t>
            </a:fld>
            <a:endParaRPr lang="de-CH"/>
          </a:p>
        </p:txBody>
      </p:sp>
    </p:spTree>
    <p:extLst>
      <p:ext uri="{BB962C8B-B14F-4D97-AF65-F5344CB8AC3E}">
        <p14:creationId xmlns:p14="http://schemas.microsoft.com/office/powerpoint/2010/main" val="48252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13</a:t>
            </a:fld>
            <a:endParaRPr lang="de-CH"/>
          </a:p>
        </p:txBody>
      </p:sp>
    </p:spTree>
    <p:extLst>
      <p:ext uri="{BB962C8B-B14F-4D97-AF65-F5344CB8AC3E}">
        <p14:creationId xmlns:p14="http://schemas.microsoft.com/office/powerpoint/2010/main" val="2069089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14</a:t>
            </a:fld>
            <a:endParaRPr lang="de-CH"/>
          </a:p>
        </p:txBody>
      </p:sp>
    </p:spTree>
    <p:extLst>
      <p:ext uri="{BB962C8B-B14F-4D97-AF65-F5344CB8AC3E}">
        <p14:creationId xmlns:p14="http://schemas.microsoft.com/office/powerpoint/2010/main" val="986993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15</a:t>
            </a:fld>
            <a:endParaRPr lang="de-CH"/>
          </a:p>
        </p:txBody>
      </p:sp>
    </p:spTree>
    <p:extLst>
      <p:ext uri="{BB962C8B-B14F-4D97-AF65-F5344CB8AC3E}">
        <p14:creationId xmlns:p14="http://schemas.microsoft.com/office/powerpoint/2010/main" val="1151922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16</a:t>
            </a:fld>
            <a:endParaRPr lang="de-CH"/>
          </a:p>
        </p:txBody>
      </p:sp>
    </p:spTree>
    <p:extLst>
      <p:ext uri="{BB962C8B-B14F-4D97-AF65-F5344CB8AC3E}">
        <p14:creationId xmlns:p14="http://schemas.microsoft.com/office/powerpoint/2010/main" val="15266228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17</a:t>
            </a:fld>
            <a:endParaRPr lang="de-CH"/>
          </a:p>
        </p:txBody>
      </p:sp>
    </p:spTree>
    <p:extLst>
      <p:ext uri="{BB962C8B-B14F-4D97-AF65-F5344CB8AC3E}">
        <p14:creationId xmlns:p14="http://schemas.microsoft.com/office/powerpoint/2010/main" val="1382588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18</a:t>
            </a:fld>
            <a:endParaRPr lang="de-CH"/>
          </a:p>
        </p:txBody>
      </p:sp>
    </p:spTree>
    <p:extLst>
      <p:ext uri="{BB962C8B-B14F-4D97-AF65-F5344CB8AC3E}">
        <p14:creationId xmlns:p14="http://schemas.microsoft.com/office/powerpoint/2010/main" val="2632931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19</a:t>
            </a:fld>
            <a:endParaRPr lang="de-CH"/>
          </a:p>
        </p:txBody>
      </p:sp>
    </p:spTree>
    <p:extLst>
      <p:ext uri="{BB962C8B-B14F-4D97-AF65-F5344CB8AC3E}">
        <p14:creationId xmlns:p14="http://schemas.microsoft.com/office/powerpoint/2010/main" val="3295240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2</a:t>
            </a:fld>
            <a:endParaRPr lang="de-CH"/>
          </a:p>
        </p:txBody>
      </p:sp>
    </p:spTree>
    <p:extLst>
      <p:ext uri="{BB962C8B-B14F-4D97-AF65-F5344CB8AC3E}">
        <p14:creationId xmlns:p14="http://schemas.microsoft.com/office/powerpoint/2010/main" val="19120244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20</a:t>
            </a:fld>
            <a:endParaRPr lang="de-CH"/>
          </a:p>
        </p:txBody>
      </p:sp>
    </p:spTree>
    <p:extLst>
      <p:ext uri="{BB962C8B-B14F-4D97-AF65-F5344CB8AC3E}">
        <p14:creationId xmlns:p14="http://schemas.microsoft.com/office/powerpoint/2010/main" val="2550635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22</a:t>
            </a:fld>
            <a:endParaRPr lang="de-CH"/>
          </a:p>
        </p:txBody>
      </p:sp>
    </p:spTree>
    <p:extLst>
      <p:ext uri="{BB962C8B-B14F-4D97-AF65-F5344CB8AC3E}">
        <p14:creationId xmlns:p14="http://schemas.microsoft.com/office/powerpoint/2010/main" val="679310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23</a:t>
            </a:fld>
            <a:endParaRPr lang="de-CH"/>
          </a:p>
        </p:txBody>
      </p:sp>
    </p:spTree>
    <p:extLst>
      <p:ext uri="{BB962C8B-B14F-4D97-AF65-F5344CB8AC3E}">
        <p14:creationId xmlns:p14="http://schemas.microsoft.com/office/powerpoint/2010/main" val="839475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0775525A-953B-4429-9BD9-7086FF4B223D}" type="slidenum">
              <a:rPr lang="de-CH" smtClean="0"/>
              <a:t>25</a:t>
            </a:fld>
            <a:endParaRPr lang="de-CH"/>
          </a:p>
        </p:txBody>
      </p:sp>
    </p:spTree>
    <p:extLst>
      <p:ext uri="{BB962C8B-B14F-4D97-AF65-F5344CB8AC3E}">
        <p14:creationId xmlns:p14="http://schemas.microsoft.com/office/powerpoint/2010/main" val="3291666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30</a:t>
            </a:fld>
            <a:endParaRPr lang="de-CH"/>
          </a:p>
        </p:txBody>
      </p:sp>
    </p:spTree>
    <p:extLst>
      <p:ext uri="{BB962C8B-B14F-4D97-AF65-F5344CB8AC3E}">
        <p14:creationId xmlns:p14="http://schemas.microsoft.com/office/powerpoint/2010/main" val="215799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0775525A-953B-4429-9BD9-7086FF4B223D}" type="slidenum">
              <a:rPr lang="de-CH" smtClean="0"/>
              <a:t>31</a:t>
            </a:fld>
            <a:endParaRPr lang="de-CH"/>
          </a:p>
        </p:txBody>
      </p:sp>
    </p:spTree>
    <p:extLst>
      <p:ext uri="{BB962C8B-B14F-4D97-AF65-F5344CB8AC3E}">
        <p14:creationId xmlns:p14="http://schemas.microsoft.com/office/powerpoint/2010/main" val="21831798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32</a:t>
            </a:fld>
            <a:endParaRPr lang="de-CH"/>
          </a:p>
        </p:txBody>
      </p:sp>
    </p:spTree>
    <p:extLst>
      <p:ext uri="{BB962C8B-B14F-4D97-AF65-F5344CB8AC3E}">
        <p14:creationId xmlns:p14="http://schemas.microsoft.com/office/powerpoint/2010/main" val="20669104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33</a:t>
            </a:fld>
            <a:endParaRPr lang="de-CH"/>
          </a:p>
        </p:txBody>
      </p:sp>
    </p:spTree>
    <p:extLst>
      <p:ext uri="{BB962C8B-B14F-4D97-AF65-F5344CB8AC3E}">
        <p14:creationId xmlns:p14="http://schemas.microsoft.com/office/powerpoint/2010/main" val="3044363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34</a:t>
            </a:fld>
            <a:endParaRPr lang="de-CH"/>
          </a:p>
        </p:txBody>
      </p:sp>
    </p:spTree>
    <p:extLst>
      <p:ext uri="{BB962C8B-B14F-4D97-AF65-F5344CB8AC3E}">
        <p14:creationId xmlns:p14="http://schemas.microsoft.com/office/powerpoint/2010/main" val="23849774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0775525A-953B-4429-9BD9-7086FF4B223D}" type="slidenum">
              <a:rPr lang="de-CH" smtClean="0"/>
              <a:t>35</a:t>
            </a:fld>
            <a:endParaRPr lang="de-CH"/>
          </a:p>
        </p:txBody>
      </p:sp>
    </p:spTree>
    <p:extLst>
      <p:ext uri="{BB962C8B-B14F-4D97-AF65-F5344CB8AC3E}">
        <p14:creationId xmlns:p14="http://schemas.microsoft.com/office/powerpoint/2010/main" val="2540675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3</a:t>
            </a:fld>
            <a:endParaRPr lang="de-CH"/>
          </a:p>
        </p:txBody>
      </p:sp>
    </p:spTree>
    <p:extLst>
      <p:ext uri="{BB962C8B-B14F-4D97-AF65-F5344CB8AC3E}">
        <p14:creationId xmlns:p14="http://schemas.microsoft.com/office/powerpoint/2010/main" val="7223011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0775525A-953B-4429-9BD9-7086FF4B223D}" type="slidenum">
              <a:rPr lang="de-CH" smtClean="0"/>
              <a:t>36</a:t>
            </a:fld>
            <a:endParaRPr lang="de-CH"/>
          </a:p>
        </p:txBody>
      </p:sp>
    </p:spTree>
    <p:extLst>
      <p:ext uri="{BB962C8B-B14F-4D97-AF65-F5344CB8AC3E}">
        <p14:creationId xmlns:p14="http://schemas.microsoft.com/office/powerpoint/2010/main" val="1277559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4</a:t>
            </a:fld>
            <a:endParaRPr lang="de-CH"/>
          </a:p>
        </p:txBody>
      </p:sp>
    </p:spTree>
    <p:extLst>
      <p:ext uri="{BB962C8B-B14F-4D97-AF65-F5344CB8AC3E}">
        <p14:creationId xmlns:p14="http://schemas.microsoft.com/office/powerpoint/2010/main" val="2339219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F7A6B-8455-FBC0-B72F-B707272EC30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FB9EB10-0407-2468-FBA1-33543B0CDB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CE31A54-5C3A-5895-EC32-36F3A8CE46CB}"/>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E29D40B1-5E8F-516E-D553-4F09C784A957}"/>
              </a:ext>
            </a:extLst>
          </p:cNvPr>
          <p:cNvSpPr>
            <a:spLocks noGrp="1"/>
          </p:cNvSpPr>
          <p:nvPr>
            <p:ph type="sldNum" sz="quarter" idx="10"/>
          </p:nvPr>
        </p:nvSpPr>
        <p:spPr/>
        <p:txBody>
          <a:bodyPr/>
          <a:lstStyle/>
          <a:p>
            <a:fld id="{0775525A-953B-4429-9BD9-7086FF4B223D}" type="slidenum">
              <a:rPr lang="de-CH" smtClean="0"/>
              <a:t>5</a:t>
            </a:fld>
            <a:endParaRPr lang="de-CH"/>
          </a:p>
        </p:txBody>
      </p:sp>
    </p:spTree>
    <p:extLst>
      <p:ext uri="{BB962C8B-B14F-4D97-AF65-F5344CB8AC3E}">
        <p14:creationId xmlns:p14="http://schemas.microsoft.com/office/powerpoint/2010/main" val="2740690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6</a:t>
            </a:fld>
            <a:endParaRPr lang="de-CH"/>
          </a:p>
        </p:txBody>
      </p:sp>
    </p:spTree>
    <p:extLst>
      <p:ext uri="{BB962C8B-B14F-4D97-AF65-F5344CB8AC3E}">
        <p14:creationId xmlns:p14="http://schemas.microsoft.com/office/powerpoint/2010/main" val="794820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7</a:t>
            </a:fld>
            <a:endParaRPr lang="de-CH"/>
          </a:p>
        </p:txBody>
      </p:sp>
    </p:spTree>
    <p:extLst>
      <p:ext uri="{BB962C8B-B14F-4D97-AF65-F5344CB8AC3E}">
        <p14:creationId xmlns:p14="http://schemas.microsoft.com/office/powerpoint/2010/main" val="610162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775525A-953B-4429-9BD9-7086FF4B223D}" type="slidenum">
              <a:rPr lang="de-CH" smtClean="0"/>
              <a:t>8</a:t>
            </a:fld>
            <a:endParaRPr lang="de-CH"/>
          </a:p>
        </p:txBody>
      </p:sp>
    </p:spTree>
    <p:extLst>
      <p:ext uri="{BB962C8B-B14F-4D97-AF65-F5344CB8AC3E}">
        <p14:creationId xmlns:p14="http://schemas.microsoft.com/office/powerpoint/2010/main" val="972195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775525A-953B-4429-9BD9-7086FF4B223D}" type="slidenum">
              <a:rPr lang="de-CH" smtClean="0"/>
              <a:t>9</a:t>
            </a:fld>
            <a:endParaRPr lang="de-CH"/>
          </a:p>
        </p:txBody>
      </p:sp>
    </p:spTree>
    <p:extLst>
      <p:ext uri="{BB962C8B-B14F-4D97-AF65-F5344CB8AC3E}">
        <p14:creationId xmlns:p14="http://schemas.microsoft.com/office/powerpoint/2010/main" val="1998345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1319261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0B64989-818E-4478-88A3-9DBE5B26E36D}"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360958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1114528" y="273897"/>
            <a:ext cx="10515600" cy="944545"/>
          </a:xfrm>
          <a:prstGeom prst="rect">
            <a:avLst/>
          </a:prstGeom>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1290249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a:prstGeom prst="rect">
            <a:avLst/>
          </a:prstGeo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3968141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17924326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114528" y="273897"/>
            <a:ext cx="10515600" cy="944545"/>
          </a:xfrm>
          <a:prstGeom prst="rect">
            <a:avLst/>
          </a:prstGeom>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4130685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a:prstGeom prst="rect">
            <a:avLst/>
          </a:prstGeo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6387311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1114528" y="273897"/>
            <a:ext cx="10515600" cy="944545"/>
          </a:xfrm>
          <a:prstGeom prst="rect">
            <a:avLst/>
          </a:prstGeom>
        </p:spPr>
        <p:txBody>
          <a:bodyPr/>
          <a:lstStyle/>
          <a:p>
            <a:r>
              <a:rPr lang="de-DE"/>
              <a:t>Titelmasterformat durch Klicken bearbeiten</a:t>
            </a:r>
            <a:endParaRPr lang="de-CH"/>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E0B64989-818E-4478-88A3-9DBE5B26E36D}"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3436068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a:prstGeom prst="rect">
            <a:avLst/>
          </a:prstGeom>
        </p:spPr>
        <p:txBody>
          <a:bodyPr/>
          <a:lstStyle/>
          <a:p>
            <a:r>
              <a:rPr lang="de-DE"/>
              <a:t>Titelmasterformat durch Klicken bearbeiten</a:t>
            </a:r>
            <a:endParaRPr lang="de-CH"/>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E0B64989-818E-4478-88A3-9DBE5B26E36D}" type="datetimeFigureOut">
              <a:rPr lang="de-CH" smtClean="0"/>
              <a:t>30.06.2026</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176855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114528" y="273897"/>
            <a:ext cx="10515600" cy="944545"/>
          </a:xfrm>
          <a:prstGeom prst="rect">
            <a:avLst/>
          </a:prstGeom>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E0B64989-818E-4478-88A3-9DBE5B26E36D}" type="datetimeFigureOut">
              <a:rPr lang="de-CH" smtClean="0"/>
              <a:t>30.06.2026</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1254716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B64989-818E-4478-88A3-9DBE5B26E36D}" type="datetimeFigureOut">
              <a:rPr lang="de-CH" smtClean="0"/>
              <a:t>30.06.2026</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218932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114528" y="273897"/>
            <a:ext cx="10515600" cy="944545"/>
          </a:xfrm>
          <a:prstGeom prst="rect">
            <a:avLst/>
          </a:prstGeom>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16708392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0B64989-818E-4478-88A3-9DBE5B26E36D}"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839936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1_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0B64989-818E-4478-88A3-9DBE5B26E36D}"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348357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0B64989-818E-4478-88A3-9DBE5B26E36D}"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30354260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1114528" y="273897"/>
            <a:ext cx="10515600" cy="944545"/>
          </a:xfrm>
          <a:prstGeom prst="rect">
            <a:avLst/>
          </a:prstGeom>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3727374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a:prstGeom prst="rect">
            <a:avLst/>
          </a:prstGeo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35146346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691924"/>
            <a:ext cx="9144000" cy="2387600"/>
          </a:xfrm>
          <a:prstGeom prst="rect">
            <a:avLst/>
          </a:prstGeom>
        </p:spPr>
        <p:txBody>
          <a:bodyPr anchor="b"/>
          <a:lstStyle>
            <a:lvl1pPr algn="ctr">
              <a:defRPr sz="6000"/>
            </a:lvl1pPr>
          </a:lstStyle>
          <a:p>
            <a:r>
              <a:rPr lang="de-DE" dirty="0"/>
              <a:t>Titelmasterformat durch Klicken bearbeiten</a:t>
            </a:r>
            <a:endParaRPr lang="de-CH" dirty="0"/>
          </a:p>
        </p:txBody>
      </p:sp>
      <p:sp>
        <p:nvSpPr>
          <p:cNvPr id="3" name="Untertitel 2"/>
          <p:cNvSpPr>
            <a:spLocks noGrp="1"/>
          </p:cNvSpPr>
          <p:nvPr>
            <p:ph type="subTitle" idx="1"/>
          </p:nvPr>
        </p:nvSpPr>
        <p:spPr>
          <a:xfrm>
            <a:off x="1393372" y="4151313"/>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Formatvorlage des Untertitelmasters durch Klicken bearbeiten</a:t>
            </a:r>
            <a:endParaRPr lang="de-CH" dirty="0"/>
          </a:p>
        </p:txBody>
      </p:sp>
      <p:sp>
        <p:nvSpPr>
          <p:cNvPr id="4" name="Datumsplatzhalter 3"/>
          <p:cNvSpPr>
            <a:spLocks noGrp="1"/>
          </p:cNvSpPr>
          <p:nvPr>
            <p:ph type="dt" sz="half" idx="10"/>
          </p:nvPr>
        </p:nvSpPr>
        <p:spPr/>
        <p:txBody>
          <a:bodyPr/>
          <a:lstStyle/>
          <a:p>
            <a:fld id="{9BE27207-C22A-422F-A651-DB52D1BA12C8}"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36701993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964643" y="2857117"/>
            <a:ext cx="10515600" cy="1325563"/>
          </a:xfrm>
          <a:prstGeom prst="rect">
            <a:avLst/>
          </a:prstGeom>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9BE27207-C22A-422F-A651-DB52D1BA12C8}"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877479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a:prstGeom prst="rect">
            <a:avLst/>
          </a:prstGeo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9BE27207-C22A-422F-A651-DB52D1BA12C8}"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39654417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964643" y="2857117"/>
            <a:ext cx="10515600" cy="1325563"/>
          </a:xfrm>
          <a:prstGeom prst="rect">
            <a:avLst/>
          </a:prstGeom>
        </p:spPr>
        <p:txBody>
          <a:bodyPr/>
          <a:lstStyle/>
          <a:p>
            <a:r>
              <a:rPr lang="de-DE"/>
              <a:t>Titelmasterformat durch Klicken bearbeiten</a:t>
            </a:r>
            <a:endParaRPr lang="de-CH"/>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9BE27207-C22A-422F-A651-DB52D1BA12C8}"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2575228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a:prstGeom prst="rect">
            <a:avLst/>
          </a:prstGeom>
        </p:spPr>
        <p:txBody>
          <a:bodyPr/>
          <a:lstStyle/>
          <a:p>
            <a:r>
              <a:rPr lang="de-DE"/>
              <a:t>Titelmasterformat durch Klicken bearbeiten</a:t>
            </a:r>
            <a:endParaRPr lang="de-CH"/>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9BE27207-C22A-422F-A651-DB52D1BA12C8}" type="datetimeFigureOut">
              <a:rPr lang="de-CH" smtClean="0"/>
              <a:t>30.06.2026</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292389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a:prstGeom prst="rect">
            <a:avLst/>
          </a:prstGeo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E0B64989-818E-4478-88A3-9DBE5B26E36D}"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40402042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964643" y="2857117"/>
            <a:ext cx="10515600" cy="1325563"/>
          </a:xfrm>
          <a:prstGeom prst="rect">
            <a:avLst/>
          </a:prstGeom>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9BE27207-C22A-422F-A651-DB52D1BA12C8}" type="datetimeFigureOut">
              <a:rPr lang="de-CH" smtClean="0"/>
              <a:t>30.06.2026</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27644166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BE27207-C22A-422F-A651-DB52D1BA12C8}" type="datetimeFigureOut">
              <a:rPr lang="de-CH" smtClean="0"/>
              <a:t>30.06.2026</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9985281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BE27207-C22A-422F-A651-DB52D1BA12C8}"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6502230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9BE27207-C22A-422F-A651-DB52D1BA12C8}"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11126911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964643" y="2857117"/>
            <a:ext cx="10515600" cy="1325563"/>
          </a:xfrm>
          <a:prstGeom prst="rect">
            <a:avLst/>
          </a:prstGeom>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9BE27207-C22A-422F-A651-DB52D1BA12C8}"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13863242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a:prstGeom prst="rect">
            <a:avLst/>
          </a:prstGeo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9BE27207-C22A-422F-A651-DB52D1BA12C8}" type="datetimeFigureOut">
              <a:rPr lang="de-CH" smtClean="0"/>
              <a:t>30.06.2026</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93073369-FB44-401E-8273-00E8DE93B544}" type="slidenum">
              <a:rPr lang="de-CH" smtClean="0"/>
              <a:t>‹Nr.›</a:t>
            </a:fld>
            <a:endParaRPr lang="de-CH"/>
          </a:p>
        </p:txBody>
      </p:sp>
    </p:spTree>
    <p:extLst>
      <p:ext uri="{BB962C8B-B14F-4D97-AF65-F5344CB8AC3E}">
        <p14:creationId xmlns:p14="http://schemas.microsoft.com/office/powerpoint/2010/main" val="553742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1114528" y="273897"/>
            <a:ext cx="10515600" cy="944545"/>
          </a:xfrm>
          <a:prstGeom prst="rect">
            <a:avLst/>
          </a:prstGeom>
        </p:spPr>
        <p:txBody>
          <a:bodyPr/>
          <a:lstStyle/>
          <a:p>
            <a:r>
              <a:rPr lang="de-DE"/>
              <a:t>Titelmasterformat durch Klicken bearbeiten</a:t>
            </a:r>
            <a:endParaRPr lang="de-CH"/>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E0B64989-818E-4478-88A3-9DBE5B26E36D}"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821785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a:prstGeom prst="rect">
            <a:avLst/>
          </a:prstGeom>
        </p:spPr>
        <p:txBody>
          <a:bodyPr/>
          <a:lstStyle/>
          <a:p>
            <a:r>
              <a:rPr lang="de-DE"/>
              <a:t>Titelmasterformat durch Klicken bearbeiten</a:t>
            </a:r>
            <a:endParaRPr lang="de-CH"/>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E0B64989-818E-4478-88A3-9DBE5B26E36D}" type="datetimeFigureOut">
              <a:rPr lang="de-CH" smtClean="0"/>
              <a:t>30.06.2026</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1327608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1114528" y="273897"/>
            <a:ext cx="10515600" cy="944545"/>
          </a:xfrm>
          <a:prstGeom prst="rect">
            <a:avLst/>
          </a:prstGeom>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E0B64989-818E-4478-88A3-9DBE5B26E36D}" type="datetimeFigureOut">
              <a:rPr lang="de-CH" smtClean="0"/>
              <a:t>30.06.2026</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915558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0B64989-818E-4478-88A3-9DBE5B26E36D}" type="datetimeFigureOut">
              <a:rPr lang="de-CH" smtClean="0"/>
              <a:t>30.06.2026</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417704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0B64989-818E-4478-88A3-9DBE5B26E36D}"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2591607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1_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a:prstGeom prst="rect">
            <a:avLst/>
          </a:prstGeo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E0B64989-818E-4478-88A3-9DBE5B26E36D}" type="datetimeFigureOut">
              <a:rPr lang="de-CH" smtClean="0"/>
              <a:t>30.06.2026</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B0F5136E-3C1C-43BA-A8A9-8720DB48C250}" type="slidenum">
              <a:rPr lang="de-CH" smtClean="0"/>
              <a:t>‹Nr.›</a:t>
            </a:fld>
            <a:endParaRPr lang="de-CH"/>
          </a:p>
        </p:txBody>
      </p:sp>
    </p:spTree>
    <p:extLst>
      <p:ext uri="{BB962C8B-B14F-4D97-AF65-F5344CB8AC3E}">
        <p14:creationId xmlns:p14="http://schemas.microsoft.com/office/powerpoint/2010/main" val="3892997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microsoft.com/office/2007/relationships/hdphoto" Target="../media/hdphoto1.wdp"/><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8200" y="1795480"/>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B64989-818E-4478-88A3-9DBE5B26E36D}" type="datetimeFigureOut">
              <a:rPr lang="de-CH" smtClean="0"/>
              <a:t>30.06.2026</a:t>
            </a:fld>
            <a:endParaRPr lang="de-CH"/>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F5136E-3C1C-43BA-A8A9-8720DB48C250}" type="slidenum">
              <a:rPr lang="de-CH" smtClean="0"/>
              <a:t>‹Nr.›</a:t>
            </a:fld>
            <a:endParaRPr lang="de-CH"/>
          </a:p>
        </p:txBody>
      </p:sp>
      <p:sp>
        <p:nvSpPr>
          <p:cNvPr id="10" name="Titelplatzhalter 1"/>
          <p:cNvSpPr txBox="1">
            <a:spLocks/>
          </p:cNvSpPr>
          <p:nvPr userDrawn="1"/>
        </p:nvSpPr>
        <p:spPr>
          <a:xfrm>
            <a:off x="9840157" y="-165514"/>
            <a:ext cx="6909779" cy="944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u="none" kern="1200">
                <a:solidFill>
                  <a:schemeClr val="tx1"/>
                </a:solidFill>
                <a:latin typeface="+mn-lt"/>
                <a:ea typeface="Verdana" panose="020B0604030504040204" pitchFamily="34" charset="0"/>
                <a:cs typeface="Verdana" panose="020B0604030504040204" pitchFamily="34" charset="0"/>
              </a:defRPr>
            </a:lvl1pPr>
          </a:lstStyle>
          <a:p>
            <a:r>
              <a:rPr lang="de-DE" sz="2000" b="0" i="0" baseline="0" dirty="0">
                <a:latin typeface="Segoe UI" panose="020B0502040204020203" pitchFamily="34" charset="0"/>
                <a:cs typeface="Segoe UI" panose="020B0502040204020203" pitchFamily="34" charset="0"/>
              </a:rPr>
              <a:t> </a:t>
            </a:r>
            <a:endParaRPr lang="de-CH" sz="2000" b="0" i="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076439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84"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8200" y="1795480"/>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B64989-818E-4478-88A3-9DBE5B26E36D}" type="datetimeFigureOut">
              <a:rPr lang="de-CH" smtClean="0"/>
              <a:t>30.06.2026</a:t>
            </a:fld>
            <a:endParaRPr lang="de-CH"/>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F5136E-3C1C-43BA-A8A9-8720DB48C250}" type="slidenum">
              <a:rPr lang="de-CH" smtClean="0"/>
              <a:t>‹Nr.›</a:t>
            </a:fld>
            <a:endParaRPr lang="de-CH"/>
          </a:p>
        </p:txBody>
      </p:sp>
      <p:pic>
        <p:nvPicPr>
          <p:cNvPr id="9" name="Picture 3" descr="M:\Kommunikation\Logo\Logo für Social Media\Neues Logo.jpg"/>
          <p:cNvPicPr>
            <a:picLocks noChangeAspect="1" noChangeArrowheads="1"/>
          </p:cNvPicPr>
          <p:nvPr userDrawn="1"/>
        </p:nvPicPr>
        <p:blipFill rotWithShape="1">
          <a:blip r:embed="rId14" cstate="screen">
            <a:extLst>
              <a:ext uri="{BEBA8EAE-BF5A-486C-A8C5-ECC9F3942E4B}">
                <a14:imgProps xmlns:a14="http://schemas.microsoft.com/office/drawing/2010/main">
                  <a14:imgLayer r:embed="rId15">
                    <a14:imgEffect>
                      <a14:saturation sat="88000"/>
                    </a14:imgEffect>
                  </a14:imgLayer>
                </a14:imgProps>
              </a:ext>
              <a:ext uri="{28A0092B-C50C-407E-A947-70E740481C1C}">
                <a14:useLocalDpi xmlns:a14="http://schemas.microsoft.com/office/drawing/2010/main"/>
              </a:ext>
            </a:extLst>
          </a:blip>
          <a:srcRect l="3656" t="7680" r="4099" b="7145"/>
          <a:stretch/>
        </p:blipFill>
        <p:spPr bwMode="auto">
          <a:xfrm>
            <a:off x="110535" y="85258"/>
            <a:ext cx="834013" cy="834014"/>
          </a:xfrm>
          <a:prstGeom prst="rect">
            <a:avLst/>
          </a:prstGeom>
          <a:noFill/>
          <a:effectLst>
            <a:outerShdw blurRad="215900" dist="381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 name="Titelplatzhalter 1"/>
          <p:cNvSpPr txBox="1">
            <a:spLocks/>
          </p:cNvSpPr>
          <p:nvPr userDrawn="1"/>
        </p:nvSpPr>
        <p:spPr>
          <a:xfrm>
            <a:off x="1065124" y="-258924"/>
            <a:ext cx="11651905" cy="944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u="none" kern="1200">
                <a:solidFill>
                  <a:schemeClr val="tx1"/>
                </a:solidFill>
                <a:latin typeface="+mn-lt"/>
                <a:ea typeface="Verdana" panose="020B0604030504040204" pitchFamily="34" charset="0"/>
                <a:cs typeface="Verdana" panose="020B0604030504040204" pitchFamily="34" charset="0"/>
              </a:defRPr>
            </a:lvl1pPr>
          </a:lstStyle>
          <a:p>
            <a:endParaRPr lang="de-CH" sz="2000" b="0" i="1" dirty="0"/>
          </a:p>
        </p:txBody>
      </p:sp>
    </p:spTree>
    <p:extLst>
      <p:ext uri="{BB962C8B-B14F-4D97-AF65-F5344CB8AC3E}">
        <p14:creationId xmlns:p14="http://schemas.microsoft.com/office/powerpoint/2010/main" val="75645184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schemeClr>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E27207-C22A-422F-A651-DB52D1BA12C8}" type="datetimeFigureOut">
              <a:rPr lang="de-CH" smtClean="0"/>
              <a:t>30.06.2026</a:t>
            </a:fld>
            <a:endParaRPr lang="de-CH"/>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073369-FB44-401E-8273-00E8DE93B544}" type="slidenum">
              <a:rPr lang="de-CH" smtClean="0"/>
              <a:t>‹Nr.›</a:t>
            </a:fld>
            <a:endParaRPr lang="de-CH"/>
          </a:p>
        </p:txBody>
      </p:sp>
      <p:sp>
        <p:nvSpPr>
          <p:cNvPr id="8" name="Titelplatzhalter 1"/>
          <p:cNvSpPr txBox="1">
            <a:spLocks/>
          </p:cNvSpPr>
          <p:nvPr userDrawn="1"/>
        </p:nvSpPr>
        <p:spPr>
          <a:xfrm>
            <a:off x="1065124" y="-258924"/>
            <a:ext cx="11651905" cy="944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u="none" kern="1200">
                <a:solidFill>
                  <a:schemeClr val="tx1"/>
                </a:solidFill>
                <a:latin typeface="+mn-lt"/>
                <a:ea typeface="Verdana" panose="020B0604030504040204" pitchFamily="34" charset="0"/>
                <a:cs typeface="Verdana" panose="020B0604030504040204" pitchFamily="34" charset="0"/>
              </a:defRPr>
            </a:lvl1pPr>
          </a:lstStyle>
          <a:p>
            <a:endParaRPr lang="de-CH" sz="2000" b="0" i="1" dirty="0"/>
          </a:p>
        </p:txBody>
      </p:sp>
      <p:sp>
        <p:nvSpPr>
          <p:cNvPr id="9" name="Titelplatzhalter 1"/>
          <p:cNvSpPr txBox="1">
            <a:spLocks/>
          </p:cNvSpPr>
          <p:nvPr userDrawn="1"/>
        </p:nvSpPr>
        <p:spPr>
          <a:xfrm>
            <a:off x="9816456" y="-258925"/>
            <a:ext cx="2761026" cy="944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20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sp>
        <p:nvSpPr>
          <p:cNvPr id="12" name="Titelplatzhalter 1"/>
          <p:cNvSpPr txBox="1">
            <a:spLocks/>
          </p:cNvSpPr>
          <p:nvPr userDrawn="1"/>
        </p:nvSpPr>
        <p:spPr>
          <a:xfrm>
            <a:off x="5039565" y="-210579"/>
            <a:ext cx="11651905" cy="944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u="none" kern="1200">
                <a:solidFill>
                  <a:schemeClr val="tx1"/>
                </a:solidFill>
                <a:latin typeface="+mn-lt"/>
                <a:ea typeface="Verdana" panose="020B0604030504040204" pitchFamily="34" charset="0"/>
                <a:cs typeface="Verdana" panose="020B0604030504040204" pitchFamily="34" charset="0"/>
              </a:defRPr>
            </a:lvl1pPr>
          </a:lstStyle>
          <a:p>
            <a:endParaRPr lang="de-CH" sz="2000" b="0" i="1"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046037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hyperlink" Target="https://www.deutsche-bistuemer-kunstinventar.de/files/Charta%20der%20Villa%20Vigoni%201994.pdf" TargetMode="External"/><Relationship Id="rId4" Type="http://schemas.openxmlformats.org/officeDocument/2006/relationships/hyperlink" Target="https://www.dbk-shop.de/media/files_public/5fb5b544423f6e665177d661db3ec1ab/DBK_5228.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ag.ch/media/kanton-aargau/bks/kultur/denkmalpflege/bksdp-fachblatt-4a.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hyperlink" Target="https://www.ag.ch/media/kanton-aargau/bks/kultur/denkmalpflege/bksdp-fachblatt-4a-pflege-und-restaurierung-von-liturgischen-geraeten-aus-metall-neu.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ekds.ch/home/search"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babs.admin.ch/de/aufgabenbabs/kgs/inventar.html"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www.babs.admin.ch/de/unterlagen-kulturgueterschutz"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https://www.museums.ch/admin/data/files/media/file_de/169/VMS_Deakzession_D_web.pdf?lm=1664535220"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image" Target="../media/image32.jpg"/><Relationship Id="rId5" Type="http://schemas.openxmlformats.org/officeDocument/2006/relationships/image" Target="../media/image31.jpg"/><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vatican.va/roman_curia/pontifical_commissions/pcchc/documents/rc_com_pcchc_index-documents_ge.html"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p:cNvSpPr>
            <a:spLocks noGrp="1"/>
          </p:cNvSpPr>
          <p:nvPr>
            <p:ph type="subTitle" idx="1"/>
          </p:nvPr>
        </p:nvSpPr>
        <p:spPr>
          <a:xfrm>
            <a:off x="392487" y="1247918"/>
            <a:ext cx="9646024" cy="5025560"/>
          </a:xfrm>
        </p:spPr>
        <p:txBody>
          <a:bodyPr>
            <a:normAutofit/>
          </a:bodyPr>
          <a:lstStyle/>
          <a:p>
            <a:pPr algn="l"/>
            <a:r>
              <a:rPr lang="de-CH" sz="3200" dirty="0">
                <a:latin typeface="Segoe UI" panose="020B0502040204020203" pitchFamily="34" charset="0"/>
                <a:cs typeface="Segoe UI" panose="020B0502040204020203" pitchFamily="34" charset="0"/>
              </a:rPr>
              <a:t>Alexandra Mütel</a:t>
            </a:r>
          </a:p>
          <a:p>
            <a:pPr algn="l"/>
            <a:r>
              <a:rPr lang="de-CH" sz="3200" dirty="0">
                <a:latin typeface="Segoe UI" panose="020B0502040204020203" pitchFamily="34" charset="0"/>
                <a:cs typeface="Segoe UI" panose="020B0502040204020203" pitchFamily="34" charset="0"/>
              </a:rPr>
              <a:t>Fachmitarbeiterin im Archiv des Bistums Basel</a:t>
            </a:r>
          </a:p>
          <a:p>
            <a:pPr algn="l"/>
            <a:r>
              <a:rPr lang="de-CH" sz="3200" dirty="0">
                <a:latin typeface="Segoe UI" panose="020B0502040204020203" pitchFamily="34" charset="0"/>
                <a:cs typeface="Segoe UI" panose="020B0502040204020203" pitchFamily="34" charset="0"/>
              </a:rPr>
              <a:t> </a:t>
            </a:r>
            <a:br>
              <a:rPr lang="de-CH" sz="3200" dirty="0">
                <a:latin typeface="Segoe UI" panose="020B0502040204020203" pitchFamily="34" charset="0"/>
                <a:cs typeface="Segoe UI" panose="020B0502040204020203" pitchFamily="34" charset="0"/>
              </a:rPr>
            </a:br>
            <a:r>
              <a:rPr lang="de-CH" sz="4000" b="1" dirty="0">
                <a:latin typeface="Segoe UI" panose="020B0502040204020203" pitchFamily="34" charset="0"/>
                <a:cs typeface="Segoe UI" panose="020B0502040204020203" pitchFamily="34" charset="0"/>
              </a:rPr>
              <a:t>Umgang mit kirchlichen Kulturgütern</a:t>
            </a:r>
          </a:p>
          <a:p>
            <a:pPr algn="l"/>
            <a:r>
              <a:rPr lang="de-CH" sz="1800" dirty="0">
                <a:latin typeface="Segoe UI" panose="020B0502040204020203" pitchFamily="34" charset="0"/>
                <a:cs typeface="Segoe UI" panose="020B0502040204020203" pitchFamily="34" charset="0"/>
              </a:rPr>
              <a:t>(Präsentation aus dem Einführungskurs für </a:t>
            </a:r>
            <a:r>
              <a:rPr lang="de-CH" sz="1800" dirty="0" err="1">
                <a:latin typeface="Segoe UI" panose="020B0502040204020203" pitchFamily="34" charset="0"/>
                <a:cs typeface="Segoe UI" panose="020B0502040204020203" pitchFamily="34" charset="0"/>
              </a:rPr>
              <a:t>GemeindeleiterInnen</a:t>
            </a:r>
            <a:r>
              <a:rPr lang="de-CH" sz="1800" dirty="0">
                <a:latin typeface="Segoe UI" panose="020B0502040204020203" pitchFamily="34" charset="0"/>
                <a:cs typeface="Segoe UI" panose="020B0502040204020203" pitchFamily="34" charset="0"/>
              </a:rPr>
              <a:t>)</a:t>
            </a:r>
          </a:p>
          <a:p>
            <a:pPr algn="l"/>
            <a:endParaRPr lang="de-DE" sz="3200" b="1" dirty="0"/>
          </a:p>
          <a:p>
            <a:pPr algn="l"/>
            <a:endParaRPr lang="de-DE" sz="3200" b="1" dirty="0"/>
          </a:p>
          <a:p>
            <a:pPr algn="l"/>
            <a:endParaRPr lang="de-DE" sz="3200" b="1" dirty="0"/>
          </a:p>
          <a:p>
            <a:pPr algn="l"/>
            <a:endParaRPr lang="de-CH" sz="3200" b="1" dirty="0"/>
          </a:p>
        </p:txBody>
      </p:sp>
      <p:sp>
        <p:nvSpPr>
          <p:cNvPr id="6" name="Titelplatzhalter 1"/>
          <p:cNvSpPr txBox="1">
            <a:spLocks/>
          </p:cNvSpPr>
          <p:nvPr/>
        </p:nvSpPr>
        <p:spPr>
          <a:xfrm>
            <a:off x="9187022" y="-91674"/>
            <a:ext cx="11651905" cy="944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u="none" kern="1200">
                <a:solidFill>
                  <a:schemeClr val="tx1"/>
                </a:solidFill>
                <a:latin typeface="+mn-lt"/>
                <a:ea typeface="Verdana" panose="020B0604030504040204" pitchFamily="34" charset="0"/>
                <a:cs typeface="Verdana" panose="020B0604030504040204" pitchFamily="34" charset="0"/>
              </a:defRPr>
            </a:lvl1pPr>
          </a:lstStyle>
          <a:p>
            <a:endParaRPr lang="de-CH" sz="2000" b="0" i="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948254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stretch>
            <a:fillRect/>
          </a:stretch>
        </p:blipFill>
        <p:spPr>
          <a:xfrm>
            <a:off x="107576" y="567443"/>
            <a:ext cx="4805083" cy="6198924"/>
          </a:xfrm>
          <a:prstGeom prst="rect">
            <a:avLst/>
          </a:prstGeom>
        </p:spPr>
      </p:pic>
      <p:sp>
        <p:nvSpPr>
          <p:cNvPr id="4" name="Rechteck 3"/>
          <p:cNvSpPr/>
          <p:nvPr/>
        </p:nvSpPr>
        <p:spPr>
          <a:xfrm>
            <a:off x="5301462" y="1203997"/>
            <a:ext cx="6096000" cy="1477328"/>
          </a:xfrm>
          <a:prstGeom prst="rect">
            <a:avLst/>
          </a:prstGeom>
        </p:spPr>
        <p:txBody>
          <a:bodyPr>
            <a:spAutoFit/>
          </a:bodyPr>
          <a:lstStyle/>
          <a:p>
            <a:r>
              <a:rPr lang="de-CH" sz="2400" dirty="0">
                <a:latin typeface="Segoe UI" panose="020B0502040204020203" pitchFamily="34" charset="0"/>
                <a:cs typeface="Segoe UI" panose="020B0502040204020203" pitchFamily="34" charset="0"/>
                <a:hlinkClick r:id="rId4"/>
              </a:rPr>
              <a:t>Arbeitshilfe der dt. Bischofskonferenz</a:t>
            </a:r>
            <a:endParaRPr lang="de-CH" sz="2400" dirty="0">
              <a:latin typeface="Segoe UI" panose="020B0502040204020203" pitchFamily="34" charset="0"/>
              <a:cs typeface="Segoe UI" panose="020B0502040204020203" pitchFamily="34" charset="0"/>
            </a:endParaRPr>
          </a:p>
          <a:p>
            <a:pPr lvl="0"/>
            <a:endParaRPr lang="de-DE" sz="2400" dirty="0">
              <a:solidFill>
                <a:prstClr val="black"/>
              </a:solidFill>
              <a:latin typeface="Segoe UI" panose="020B0502040204020203" pitchFamily="34" charset="0"/>
              <a:cs typeface="Segoe UI" panose="020B0502040204020203" pitchFamily="34" charset="0"/>
            </a:endParaRPr>
          </a:p>
          <a:p>
            <a:pPr lvl="0"/>
            <a:endParaRPr lang="de-DE" sz="2400" dirty="0">
              <a:solidFill>
                <a:prstClr val="black"/>
              </a:solidFill>
              <a:latin typeface="Segoe UI" panose="020B0502040204020203" pitchFamily="34" charset="0"/>
              <a:cs typeface="Segoe UI" panose="020B0502040204020203" pitchFamily="34" charset="0"/>
            </a:endParaRPr>
          </a:p>
          <a:p>
            <a:pPr lvl="0"/>
            <a:endParaRPr lang="de-DE" dirty="0">
              <a:solidFill>
                <a:prstClr val="black"/>
              </a:solidFill>
              <a:latin typeface="Segoe UI" panose="020B0502040204020203" pitchFamily="34" charset="0"/>
              <a:cs typeface="Segoe UI" panose="020B0502040204020203" pitchFamily="34" charset="0"/>
            </a:endParaRPr>
          </a:p>
        </p:txBody>
      </p:sp>
      <p:sp>
        <p:nvSpPr>
          <p:cNvPr id="3" name="Textfeld 2"/>
          <p:cNvSpPr txBox="1"/>
          <p:nvPr/>
        </p:nvSpPr>
        <p:spPr>
          <a:xfrm>
            <a:off x="5301462" y="3068680"/>
            <a:ext cx="6048886" cy="1107996"/>
          </a:xfrm>
          <a:prstGeom prst="rect">
            <a:avLst/>
          </a:prstGeom>
          <a:noFill/>
        </p:spPr>
        <p:txBody>
          <a:bodyPr wrap="square" rtlCol="0">
            <a:spAutoFit/>
          </a:bodyPr>
          <a:lstStyle/>
          <a:p>
            <a:r>
              <a:rPr lang="de-CH" sz="2400" dirty="0">
                <a:latin typeface="Segoe UI" panose="020B0502040204020203" pitchFamily="34" charset="0"/>
                <a:cs typeface="Segoe UI" panose="020B0502040204020203" pitchFamily="34" charset="0"/>
                <a:hlinkClick r:id="rId5"/>
              </a:rPr>
              <a:t>Charta der Villa </a:t>
            </a:r>
            <a:r>
              <a:rPr lang="de-CH" sz="2400" dirty="0" err="1">
                <a:latin typeface="Segoe UI" panose="020B0502040204020203" pitchFamily="34" charset="0"/>
                <a:cs typeface="Segoe UI" panose="020B0502040204020203" pitchFamily="34" charset="0"/>
                <a:hlinkClick r:id="rId5"/>
              </a:rPr>
              <a:t>Vigoni</a:t>
            </a:r>
            <a:r>
              <a:rPr lang="de-CH" sz="2400" dirty="0">
                <a:latin typeface="Segoe UI" panose="020B0502040204020203" pitchFamily="34" charset="0"/>
                <a:cs typeface="Segoe UI" panose="020B0502040204020203" pitchFamily="34" charset="0"/>
              </a:rPr>
              <a:t> zum Schutz der kirchlichen Kulturgüter</a:t>
            </a:r>
          </a:p>
          <a:p>
            <a:endParaRPr lang="de-CH"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01763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52776" y="567334"/>
            <a:ext cx="11534423" cy="6305107"/>
          </a:xfrm>
        </p:spPr>
        <p:txBody>
          <a:bodyPr>
            <a:noAutofit/>
          </a:bodyPr>
          <a:lstStyle/>
          <a:p>
            <a:pPr marL="0" indent="0" algn="just">
              <a:spcAft>
                <a:spcPts val="600"/>
              </a:spcAft>
              <a:buNone/>
            </a:pPr>
            <a:r>
              <a:rPr lang="de-DE" dirty="0">
                <a:latin typeface="Segoe UI" panose="020B0502040204020203" pitchFamily="34" charset="0"/>
                <a:cs typeface="Segoe UI" panose="020B0502040204020203" pitchFamily="34" charset="0"/>
              </a:rPr>
              <a:t>Im Bistum Basel hatte es Bemühungen schon lange vor Gründung der päpstlichen Kommission, wurden aber praktisch nicht umgesetzt</a:t>
            </a:r>
          </a:p>
          <a:p>
            <a:pPr algn="just">
              <a:spcAft>
                <a:spcPts val="600"/>
              </a:spcAft>
            </a:pPr>
            <a:r>
              <a:rPr lang="de-DE" dirty="0">
                <a:latin typeface="Segoe UI" panose="020B0502040204020203" pitchFamily="34" charset="0"/>
                <a:cs typeface="Segoe UI" panose="020B0502040204020203" pitchFamily="34" charset="0"/>
              </a:rPr>
              <a:t>Verordnung über die Pflege der kirchlichen Kunstwerke und Altertümer, Bischof </a:t>
            </a:r>
            <a:r>
              <a:rPr lang="de-DE" dirty="0" err="1">
                <a:latin typeface="Segoe UI" panose="020B0502040204020203" pitchFamily="34" charset="0"/>
                <a:cs typeface="Segoe UI" panose="020B0502040204020203" pitchFamily="34" charset="0"/>
              </a:rPr>
              <a:t>Ambühl</a:t>
            </a:r>
            <a:r>
              <a:rPr lang="de-DE" dirty="0">
                <a:latin typeface="Segoe UI" panose="020B0502040204020203" pitchFamily="34" charset="0"/>
                <a:cs typeface="Segoe UI" panose="020B0502040204020203" pitchFamily="34" charset="0"/>
              </a:rPr>
              <a:t>, 1931</a:t>
            </a:r>
          </a:p>
          <a:p>
            <a:pPr lvl="1" algn="just">
              <a:spcAft>
                <a:spcPts val="600"/>
              </a:spcAft>
              <a:buFont typeface="Courier New" panose="02070309020205020404" pitchFamily="49" charset="0"/>
              <a:buChar char="o"/>
            </a:pPr>
            <a:r>
              <a:rPr lang="de-DE" sz="2400" dirty="0">
                <a:latin typeface="Segoe UI" panose="020B0502040204020203" pitchFamily="34" charset="0"/>
                <a:cs typeface="Segoe UI" panose="020B0502040204020203" pitchFamily="34" charset="0"/>
              </a:rPr>
              <a:t>Inventarisierung aller Kunstwerke und Kulturgüter</a:t>
            </a:r>
          </a:p>
          <a:p>
            <a:pPr lvl="1" algn="just">
              <a:spcAft>
                <a:spcPts val="600"/>
              </a:spcAft>
              <a:buFont typeface="Courier New" panose="02070309020205020404" pitchFamily="49" charset="0"/>
              <a:buChar char="o"/>
            </a:pPr>
            <a:r>
              <a:rPr lang="de-DE" sz="2400" dirty="0">
                <a:latin typeface="Segoe UI" panose="020B0502040204020203" pitchFamily="34" charset="0"/>
                <a:cs typeface="Segoe UI" panose="020B0502040204020203" pitchFamily="34" charset="0"/>
              </a:rPr>
              <a:t>Unterschutzstellung</a:t>
            </a:r>
          </a:p>
          <a:p>
            <a:pPr lvl="1" algn="just">
              <a:spcAft>
                <a:spcPts val="600"/>
              </a:spcAft>
              <a:buFontTx/>
              <a:buChar char="-"/>
            </a:pPr>
            <a:endParaRPr lang="de-DE" sz="2400" dirty="0">
              <a:latin typeface="Segoe UI" panose="020B0502040204020203" pitchFamily="34" charset="0"/>
              <a:cs typeface="Segoe UI" panose="020B0502040204020203" pitchFamily="34" charset="0"/>
            </a:endParaRPr>
          </a:p>
          <a:p>
            <a:pPr algn="just">
              <a:spcAft>
                <a:spcPts val="600"/>
              </a:spcAft>
            </a:pPr>
            <a:r>
              <a:rPr lang="de-DE" dirty="0">
                <a:latin typeface="Segoe UI" panose="020B0502040204020203" pitchFamily="34" charset="0"/>
                <a:cs typeface="Segoe UI" panose="020B0502040204020203" pitchFamily="34" charset="0"/>
              </a:rPr>
              <a:t>Der Schutz kirchlicher Kunstgegenstände und Altertümer, Bischöfliche Weisung, Bischof von Streng, 1956 / 1960</a:t>
            </a:r>
          </a:p>
          <a:p>
            <a:pPr lvl="1" algn="just">
              <a:spcAft>
                <a:spcPts val="600"/>
              </a:spcAft>
              <a:buFont typeface="Courier New" panose="02070309020205020404" pitchFamily="49" charset="0"/>
              <a:buChar char="o"/>
            </a:pPr>
            <a:r>
              <a:rPr lang="de-DE" sz="2400" dirty="0">
                <a:latin typeface="Segoe UI" panose="020B0502040204020203" pitchFamily="34" charset="0"/>
                <a:cs typeface="Segoe UI" panose="020B0502040204020203" pitchFamily="34" charset="0"/>
              </a:rPr>
              <a:t>„kirchliche Ortsbehörden sind verpflichtet, für Sicherheit und gute Instandhaltung der in ihrem Besitze befindlichen Kunst- und Altertumsgegenstände besondere Sorge zu tragen“</a:t>
            </a:r>
          </a:p>
          <a:p>
            <a:pPr lvl="1" algn="just">
              <a:spcAft>
                <a:spcPts val="600"/>
              </a:spcAft>
              <a:buFont typeface="Courier New" panose="02070309020205020404" pitchFamily="49" charset="0"/>
              <a:buChar char="o"/>
            </a:pPr>
            <a:r>
              <a:rPr lang="de-DE" sz="2400" dirty="0">
                <a:latin typeface="Segoe UI" panose="020B0502040204020203" pitchFamily="34" charset="0"/>
                <a:cs typeface="Segoe UI" panose="020B0502040204020203" pitchFamily="34" charset="0"/>
              </a:rPr>
              <a:t>Entfernung von „Kitsch“ </a:t>
            </a:r>
          </a:p>
          <a:p>
            <a:pPr lvl="1">
              <a:buFontTx/>
              <a:buChar char="-"/>
            </a:pPr>
            <a:endParaRPr lang="de-DE" sz="2400" dirty="0">
              <a:latin typeface="Segoe UI" panose="020B0502040204020203" pitchFamily="34" charset="0"/>
              <a:cs typeface="Segoe UI" panose="020B0502040204020203" pitchFamily="34" charset="0"/>
            </a:endParaRPr>
          </a:p>
          <a:p>
            <a:pPr lvl="1"/>
            <a:endParaRPr lang="de-CH" sz="2400" dirty="0">
              <a:latin typeface="Segoe UI" panose="020B0502040204020203" pitchFamily="34" charset="0"/>
              <a:cs typeface="Segoe UI" panose="020B0502040204020203" pitchFamily="34" charset="0"/>
            </a:endParaRPr>
          </a:p>
        </p:txBody>
      </p:sp>
      <p:sp>
        <p:nvSpPr>
          <p:cNvPr id="4" name="Rechteck 3"/>
          <p:cNvSpPr/>
          <p:nvPr/>
        </p:nvSpPr>
        <p:spPr>
          <a:xfrm>
            <a:off x="403412" y="1084747"/>
            <a:ext cx="11654117" cy="1938992"/>
          </a:xfrm>
          <a:prstGeom prst="rect">
            <a:avLst/>
          </a:prstGeom>
        </p:spPr>
        <p:txBody>
          <a:bodyPr wrap="square">
            <a:spAutoFit/>
          </a:bodyPr>
          <a:lstStyle/>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CH"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8167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47964" y="565458"/>
            <a:ext cx="11654117" cy="7125027"/>
          </a:xfrm>
          <a:prstGeom prst="rect">
            <a:avLst/>
          </a:prstGeom>
        </p:spPr>
        <p:txBody>
          <a:bodyPr wrap="square">
            <a:spAutoFit/>
          </a:bodyPr>
          <a:lstStyle/>
          <a:p>
            <a:pPr algn="just">
              <a:spcAft>
                <a:spcPts val="600"/>
              </a:spcAft>
            </a:pPr>
            <a:r>
              <a:rPr lang="de-CH" sz="2400" b="1" dirty="0">
                <a:latin typeface="Segoe UI" panose="020B0502040204020203" pitchFamily="34" charset="0"/>
                <a:cs typeface="Segoe UI" panose="020B0502040204020203" pitchFamily="34" charset="0"/>
              </a:rPr>
              <a:t>Leitlinien zum Schutz der historischen Kirchenbauten und der kirchlichen Kulturgüter</a:t>
            </a:r>
          </a:p>
          <a:p>
            <a:pPr algn="just">
              <a:spcAft>
                <a:spcPts val="600"/>
              </a:spcAft>
            </a:pPr>
            <a:r>
              <a:rPr lang="de-CH" sz="2400" dirty="0">
                <a:latin typeface="Segoe UI" panose="020B0502040204020203" pitchFamily="34" charset="0"/>
                <a:cs typeface="Segoe UI" panose="020B0502040204020203" pitchFamily="34" charset="0"/>
              </a:rPr>
              <a:t>Schweizer Bischofskonferenz in Zusammenarbeit mit der Eidgenössischen Kommission für Denkmalpflege, 1999</a:t>
            </a:r>
          </a:p>
          <a:p>
            <a:pPr algn="just">
              <a:spcAft>
                <a:spcPts val="600"/>
              </a:spcAft>
            </a:pPr>
            <a:endParaRPr lang="de-CH" sz="240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CH" sz="2400" dirty="0">
                <a:latin typeface="Segoe UI" panose="020B0502040204020203" pitchFamily="34" charset="0"/>
                <a:cs typeface="Segoe UI" panose="020B0502040204020203" pitchFamily="34" charset="0"/>
              </a:rPr>
              <a:t>«Staat und Kirche sollen sich im Bereich ihrer jeweiligen Kompetenzen für die Erhaltung und die Pflege dieses ihres kulturellen Erbes nachhaltig einsetzen.»</a:t>
            </a:r>
          </a:p>
          <a:p>
            <a:pPr marL="342900" indent="-342900" algn="just">
              <a:spcAft>
                <a:spcPts val="600"/>
              </a:spcAft>
              <a:buFont typeface="Arial" panose="020B0604020202020204" pitchFamily="34" charset="0"/>
              <a:buChar char="•"/>
            </a:pPr>
            <a:r>
              <a:rPr lang="de-CH" sz="2400" dirty="0">
                <a:latin typeface="Segoe UI" panose="020B0502040204020203" pitchFamily="34" charset="0"/>
                <a:cs typeface="Segoe UI" panose="020B0502040204020203" pitchFamily="34" charset="0"/>
              </a:rPr>
              <a:t>«Diözesen, Pfarreien, Kirchgemeinden und kantonalkirchliche Organe [sollten] gegebenenfalls in Zusammenarbeit mit den zivilen </a:t>
            </a:r>
            <a:r>
              <a:rPr lang="de-CH" sz="2400" dirty="0" err="1">
                <a:latin typeface="Segoe UI" panose="020B0502040204020203" pitchFamily="34" charset="0"/>
                <a:cs typeface="Segoe UI" panose="020B0502040204020203" pitchFamily="34" charset="0"/>
              </a:rPr>
              <a:t>lnstanzen</a:t>
            </a:r>
            <a:r>
              <a:rPr lang="de-CH" sz="2400" dirty="0">
                <a:latin typeface="Segoe UI" panose="020B0502040204020203" pitchFamily="34" charset="0"/>
                <a:cs typeface="Segoe UI" panose="020B0502040204020203" pitchFamily="34" charset="0"/>
              </a:rPr>
              <a:t>, dafür sorgen, dass nach einem möglichst einheitlichen System </a:t>
            </a:r>
            <a:r>
              <a:rPr lang="de-CH" sz="2400" dirty="0" err="1">
                <a:latin typeface="Segoe UI" panose="020B0502040204020203" pitchFamily="34" charset="0"/>
                <a:cs typeface="Segoe UI" panose="020B0502040204020203" pitchFamily="34" charset="0"/>
              </a:rPr>
              <a:t>lnventare</a:t>
            </a:r>
            <a:r>
              <a:rPr lang="de-CH" sz="2400" dirty="0">
                <a:latin typeface="Segoe UI" panose="020B0502040204020203" pitchFamily="34" charset="0"/>
                <a:cs typeface="Segoe UI" panose="020B0502040204020203" pitchFamily="34" charset="0"/>
              </a:rPr>
              <a:t> der in ihrem Eigentum befindlichen Kulturgüter erstellt werden, dass ihr historisches Erbe erforscht und geschützt wird, dass seine Bedeutung zur Geltung gebracht wird und dass es ungeschmälert den künftigen Generationen weitergegeben werden kann.»</a:t>
            </a:r>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CH"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27144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351443" y="565095"/>
            <a:ext cx="11624582" cy="5569763"/>
          </a:xfrm>
        </p:spPr>
        <p:txBody>
          <a:bodyPr>
            <a:normAutofit/>
          </a:bodyPr>
          <a:lstStyle/>
          <a:p>
            <a:pPr algn="just">
              <a:spcAft>
                <a:spcPts val="600"/>
              </a:spcAft>
            </a:pPr>
            <a:r>
              <a:rPr lang="de-DE" b="1" dirty="0">
                <a:latin typeface="Segoe UI" panose="020B0502040204020203" pitchFamily="34" charset="0"/>
                <a:cs typeface="Segoe UI" panose="020B0502040204020203" pitchFamily="34" charset="0"/>
              </a:rPr>
              <a:t>Wem gehört das, was in den Kirchen aufbewahrt wird ? </a:t>
            </a:r>
          </a:p>
          <a:p>
            <a:pPr marL="342900" indent="-342900" algn="just">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„Duales System“ in der Schweiz, zwei unterschiedliche Rechtssysteme</a:t>
            </a:r>
            <a:endParaRPr lang="de-DE" b="1" dirty="0">
              <a:latin typeface="Segoe UI" panose="020B0502040204020203" pitchFamily="34" charset="0"/>
              <a:cs typeface="Segoe UI" panose="020B0502040204020203" pitchFamily="34" charset="0"/>
            </a:endParaRP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Pfarrei 	                	dem Kirchenrecht/ kanonischem Recht unterstellt</a:t>
            </a: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Kirchgemeinde 		dem Staatskirchenrecht unterstellt</a:t>
            </a: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in der Praxis nicht immer streng zu trennen</a:t>
            </a: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Objekte dienen dem Gottesdienst oder dem Schmuck des Gebäudes, sie sind an den Dienst der Pfarrei gebunden: die Pfarrei hat Nutzungsrecht und gemeinsam mit der Kirchgemeinde Unterhaltspflicht</a:t>
            </a: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Ideal: Zusammenarbeit auf allen Ebenen</a:t>
            </a:r>
          </a:p>
          <a:p>
            <a:pPr marL="342900" indent="-342900" algn="just">
              <a:spcBef>
                <a:spcPts val="0"/>
              </a:spcBef>
              <a:spcAft>
                <a:spcPts val="600"/>
              </a:spcAft>
              <a:buFont typeface="Arial" panose="020B0604020202020204" pitchFamily="34" charset="0"/>
              <a:buChar char="•"/>
            </a:pPr>
            <a:r>
              <a:rPr lang="de-CH" dirty="0">
                <a:latin typeface="Segoe UI" panose="020B0502040204020203" pitchFamily="34" charset="0"/>
                <a:cs typeface="Segoe UI" panose="020B0502040204020203" pitchFamily="34" charset="0"/>
              </a:rPr>
              <a:t>Denkmalpflege hat unabhängig von der rechtlichen Einordnung Interesse am Erhalt der Objekte</a:t>
            </a: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Sonderfall: kirchliche Stiftungen, oft Kapellen</a:t>
            </a:r>
            <a:endParaRPr lang="de-CH" dirty="0">
              <a:latin typeface="Segoe UI" panose="020B0502040204020203" pitchFamily="34" charset="0"/>
              <a:cs typeface="Segoe UI" panose="020B0502040204020203" pitchFamily="34" charset="0"/>
            </a:endParaRPr>
          </a:p>
          <a:p>
            <a:pPr marL="342900" indent="-342900" algn="l">
              <a:buFontTx/>
              <a:buChar char="-"/>
            </a:pPr>
            <a:endParaRPr lang="de-DE" dirty="0"/>
          </a:p>
          <a:p>
            <a:pPr marL="342900" indent="-342900" algn="l">
              <a:buFontTx/>
              <a:buChar char="-"/>
            </a:pPr>
            <a:endParaRPr lang="de-DE" dirty="0"/>
          </a:p>
        </p:txBody>
      </p:sp>
      <p:sp>
        <p:nvSpPr>
          <p:cNvPr id="2" name="Pfeil: nach rechts 1">
            <a:extLst>
              <a:ext uri="{FF2B5EF4-FFF2-40B4-BE49-F238E27FC236}">
                <a16:creationId xmlns:a16="http://schemas.microsoft.com/office/drawing/2014/main" id="{7EEACFDD-ED39-CC7C-7158-4E089F1875FA}"/>
              </a:ext>
            </a:extLst>
          </p:cNvPr>
          <p:cNvSpPr/>
          <p:nvPr/>
        </p:nvSpPr>
        <p:spPr>
          <a:xfrm>
            <a:off x="3499556" y="1597520"/>
            <a:ext cx="436542" cy="225778"/>
          </a:xfrm>
          <a:prstGeom prst="rightArrow">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Pfeil: nach rechts 3">
            <a:extLst>
              <a:ext uri="{FF2B5EF4-FFF2-40B4-BE49-F238E27FC236}">
                <a16:creationId xmlns:a16="http://schemas.microsoft.com/office/drawing/2014/main" id="{352033F1-044C-05DB-1BAE-63408C9C15BC}"/>
              </a:ext>
            </a:extLst>
          </p:cNvPr>
          <p:cNvSpPr/>
          <p:nvPr/>
        </p:nvSpPr>
        <p:spPr>
          <a:xfrm>
            <a:off x="3499556" y="2008151"/>
            <a:ext cx="436542" cy="225778"/>
          </a:xfrm>
          <a:prstGeom prst="rightArrow">
            <a:avLst/>
          </a:prstGeom>
          <a:solidFill>
            <a:schemeClr val="bg2">
              <a:lumMod val="9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40180424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52905" y="567068"/>
            <a:ext cx="11500428" cy="5319425"/>
          </a:xfrm>
        </p:spPr>
        <p:txBody>
          <a:bodyPr>
            <a:normAutofit/>
          </a:bodyPr>
          <a:lstStyle/>
          <a:p>
            <a:pPr marL="0" indent="0" algn="just">
              <a:spcBef>
                <a:spcPts val="0"/>
              </a:spcBef>
              <a:spcAft>
                <a:spcPts val="600"/>
              </a:spcAft>
              <a:buNone/>
            </a:pPr>
            <a:r>
              <a:rPr lang="de-DE" b="1" dirty="0">
                <a:latin typeface="Segoe UI" panose="020B0502040204020203" pitchFamily="34" charset="0"/>
                <a:cs typeface="Segoe UI" panose="020B0502040204020203" pitchFamily="34" charset="0"/>
              </a:rPr>
              <a:t>Verantwortungsvoller Umgang</a:t>
            </a:r>
          </a:p>
          <a:p>
            <a:pPr marL="0" indent="0" algn="just">
              <a:spcBef>
                <a:spcPts val="0"/>
              </a:spcBef>
              <a:spcAft>
                <a:spcPts val="600"/>
              </a:spcAft>
              <a:buNone/>
            </a:pPr>
            <a:endParaRPr lang="de-DE" b="1" dirty="0">
              <a:latin typeface="Segoe UI" panose="020B0502040204020203" pitchFamily="34" charset="0"/>
              <a:cs typeface="Segoe UI" panose="020B0502040204020203" pitchFamily="34" charset="0"/>
            </a:endParaRPr>
          </a:p>
          <a:p>
            <a:pPr algn="just">
              <a:spcBef>
                <a:spcPts val="0"/>
              </a:spcBef>
              <a:spcAft>
                <a:spcPts val="600"/>
              </a:spcAft>
            </a:pPr>
            <a:r>
              <a:rPr lang="de-CH" dirty="0">
                <a:latin typeface="Segoe UI" panose="020B0502040204020203" pitchFamily="34" charset="0"/>
                <a:cs typeface="Segoe UI" panose="020B0502040204020203" pitchFamily="34" charset="0"/>
              </a:rPr>
              <a:t>da Ämter in Kirchgemeinden und Pfarreien nicht immer von Personen mit Fachwissen im Bereich Denkmalpflege und Kunstgeschichte besetzt sind, ist es sinnvoll, wenn alle Beschäftigten sensibel für diese Themen sind</a:t>
            </a:r>
            <a:endParaRPr lang="de-DE" dirty="0">
              <a:latin typeface="Segoe UI" panose="020B0502040204020203" pitchFamily="34" charset="0"/>
              <a:cs typeface="Segoe UI" panose="020B0502040204020203" pitchFamily="34" charset="0"/>
            </a:endParaRPr>
          </a:p>
          <a:p>
            <a:pPr algn="just">
              <a:spcBef>
                <a:spcPts val="0"/>
              </a:spcBef>
              <a:spcAft>
                <a:spcPts val="600"/>
              </a:spcAft>
            </a:pPr>
            <a:r>
              <a:rPr lang="de-DE" dirty="0">
                <a:latin typeface="Segoe UI" panose="020B0502040204020203" pitchFamily="34" charset="0"/>
                <a:cs typeface="Segoe UI" panose="020B0502040204020203" pitchFamily="34" charset="0"/>
              </a:rPr>
              <a:t>alle Mitarbeitenden einer Kirchgemeinde und Pfarrei haben Mitverantwortung für die Erhaltung der Kulturgüter und einen </a:t>
            </a:r>
            <a:r>
              <a:rPr lang="de-DE" dirty="0" err="1">
                <a:latin typeface="Segoe UI" panose="020B0502040204020203" pitchFamily="34" charset="0"/>
                <a:cs typeface="Segoe UI" panose="020B0502040204020203" pitchFamily="34" charset="0"/>
              </a:rPr>
              <a:t>sachgemässen</a:t>
            </a:r>
            <a:r>
              <a:rPr lang="de-DE" dirty="0">
                <a:latin typeface="Segoe UI" panose="020B0502040204020203" pitchFamily="34" charset="0"/>
                <a:cs typeface="Segoe UI" panose="020B0502040204020203" pitchFamily="34" charset="0"/>
              </a:rPr>
              <a:t> Umgang mit künstlerischen und historischen Objekten</a:t>
            </a:r>
          </a:p>
        </p:txBody>
      </p:sp>
    </p:spTree>
    <p:extLst>
      <p:ext uri="{BB962C8B-B14F-4D97-AF65-F5344CB8AC3E}">
        <p14:creationId xmlns:p14="http://schemas.microsoft.com/office/powerpoint/2010/main" val="963293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44385" y="564827"/>
            <a:ext cx="11525807" cy="5319425"/>
          </a:xfrm>
        </p:spPr>
        <p:txBody>
          <a:bodyPr>
            <a:normAutofit/>
          </a:bodyPr>
          <a:lstStyle/>
          <a:p>
            <a:pPr marL="0" indent="0" algn="just">
              <a:spcBef>
                <a:spcPts val="0"/>
              </a:spcBef>
              <a:spcAft>
                <a:spcPts val="600"/>
              </a:spcAft>
              <a:buNone/>
            </a:pPr>
            <a:r>
              <a:rPr lang="de-DE" b="1" dirty="0">
                <a:latin typeface="Segoe UI" panose="020B0502040204020203" pitchFamily="34" charset="0"/>
                <a:cs typeface="Segoe UI" panose="020B0502040204020203" pitchFamily="34" charset="0"/>
              </a:rPr>
              <a:t>Besondere Situation in der Schweiz</a:t>
            </a:r>
          </a:p>
          <a:p>
            <a:pPr marL="0" indent="0" algn="just">
              <a:spcBef>
                <a:spcPts val="0"/>
              </a:spcBef>
              <a:spcAft>
                <a:spcPts val="600"/>
              </a:spcAft>
              <a:buNone/>
            </a:pPr>
            <a:endParaRPr lang="de-DE" b="1" dirty="0">
              <a:latin typeface="Segoe UI" panose="020B0502040204020203" pitchFamily="34" charset="0"/>
              <a:cs typeface="Segoe UI" panose="020B0502040204020203" pitchFamily="34" charset="0"/>
            </a:endParaRPr>
          </a:p>
          <a:p>
            <a:pPr algn="just">
              <a:spcBef>
                <a:spcPts val="0"/>
              </a:spcBef>
              <a:spcAft>
                <a:spcPts val="600"/>
              </a:spcAft>
            </a:pPr>
            <a:r>
              <a:rPr lang="de-DE" dirty="0">
                <a:latin typeface="Segoe UI" panose="020B0502040204020203" pitchFamily="34" charset="0"/>
                <a:cs typeface="Segoe UI" panose="020B0502040204020203" pitchFamily="34" charset="0"/>
              </a:rPr>
              <a:t>das Amt des Diözesankonservators/ der Diözesankonservatorin hat es nicht</a:t>
            </a:r>
          </a:p>
          <a:p>
            <a:pPr algn="just">
              <a:spcBef>
                <a:spcPts val="0"/>
              </a:spcBef>
              <a:spcAft>
                <a:spcPts val="600"/>
              </a:spcAft>
            </a:pPr>
            <a:r>
              <a:rPr lang="de-DE" dirty="0">
                <a:latin typeface="Segoe UI" panose="020B0502040204020203" pitchFamily="34" charset="0"/>
                <a:cs typeface="Segoe UI" panose="020B0502040204020203" pitchFamily="34" charset="0"/>
              </a:rPr>
              <a:t>Diözesanmuseen, die ausgelagerte Kulturgüter annehmen, fehlen</a:t>
            </a:r>
          </a:p>
          <a:p>
            <a:pPr algn="just">
              <a:spcBef>
                <a:spcPts val="0"/>
              </a:spcBef>
              <a:spcAft>
                <a:spcPts val="600"/>
              </a:spcAft>
            </a:pPr>
            <a:r>
              <a:rPr lang="de-DE" dirty="0">
                <a:latin typeface="Segoe UI" panose="020B0502040204020203" pitchFamily="34" charset="0"/>
                <a:cs typeface="Segoe UI" panose="020B0502040204020203" pitchFamily="34" charset="0"/>
              </a:rPr>
              <a:t>keine umfassende, verbindliche Publikation zur Erhaltung/ Pflege von kirchlichen Kulturgütern erhältlich</a:t>
            </a:r>
          </a:p>
          <a:p>
            <a:pPr algn="just">
              <a:spcBef>
                <a:spcPts val="0"/>
              </a:spcBef>
              <a:spcAft>
                <a:spcPts val="600"/>
              </a:spcAft>
            </a:pPr>
            <a:r>
              <a:rPr lang="de-DE" dirty="0">
                <a:latin typeface="Segoe UI" panose="020B0502040204020203" pitchFamily="34" charset="0"/>
                <a:cs typeface="Segoe UI" panose="020B0502040204020203" pitchFamily="34" charset="0"/>
              </a:rPr>
              <a:t>Ausnahme, Katholischer Konfessionsteil St. Gallen und Bistum St. Gallen; Fachstelle und eigenes Dekret für die Kulturgüter der Kirche</a:t>
            </a:r>
          </a:p>
          <a:p>
            <a:pPr algn="just">
              <a:spcBef>
                <a:spcPts val="0"/>
              </a:spcBef>
              <a:spcAft>
                <a:spcPts val="600"/>
              </a:spcAft>
            </a:pPr>
            <a:r>
              <a:rPr lang="de-DE" dirty="0">
                <a:latin typeface="Segoe UI" panose="020B0502040204020203" pitchFamily="34" charset="0"/>
                <a:cs typeface="Segoe UI" panose="020B0502040204020203" pitchFamily="34" charset="0"/>
              </a:rPr>
              <a:t>Sonderfall im Bistum Basel: Thurgau, staatl. Denkmalpflege mit eigener Abteilung für Kirchen</a:t>
            </a:r>
          </a:p>
        </p:txBody>
      </p:sp>
    </p:spTree>
    <p:extLst>
      <p:ext uri="{BB962C8B-B14F-4D97-AF65-F5344CB8AC3E}">
        <p14:creationId xmlns:p14="http://schemas.microsoft.com/office/powerpoint/2010/main" val="1608744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50103" y="563050"/>
            <a:ext cx="7066033" cy="5319425"/>
          </a:xfrm>
        </p:spPr>
        <p:txBody>
          <a:bodyPr>
            <a:normAutofit/>
          </a:bodyPr>
          <a:lstStyle/>
          <a:p>
            <a:pPr marL="0" indent="0">
              <a:buNone/>
            </a:pPr>
            <a:r>
              <a:rPr lang="de-DE" b="1" dirty="0">
                <a:latin typeface="Segoe UI" panose="020B0502040204020203" pitchFamily="34" charset="0"/>
                <a:cs typeface="Segoe UI" panose="020B0502040204020203" pitchFamily="34" charset="0"/>
              </a:rPr>
              <a:t>Verantwortungsvoller Umgang</a:t>
            </a:r>
          </a:p>
          <a:p>
            <a:pPr marL="0" indent="0">
              <a:buNone/>
            </a:pPr>
            <a:endParaRPr lang="de-DE" b="1" dirty="0">
              <a:latin typeface="Segoe UI" panose="020B0502040204020203" pitchFamily="34" charset="0"/>
              <a:cs typeface="Segoe UI" panose="020B0502040204020203" pitchFamily="34" charset="0"/>
            </a:endParaRPr>
          </a:p>
          <a:p>
            <a:pPr>
              <a:buFontTx/>
              <a:buChar char="-"/>
            </a:pPr>
            <a:endParaRPr lang="de-DE" dirty="0">
              <a:latin typeface="Segoe UI" panose="020B0502040204020203" pitchFamily="34" charset="0"/>
              <a:cs typeface="Segoe UI" panose="020B0502040204020203" pitchFamily="34" charset="0"/>
            </a:endParaRPr>
          </a:p>
          <a:p>
            <a:pPr marL="0" indent="0">
              <a:buNone/>
            </a:pPr>
            <a:r>
              <a:rPr lang="de-DE" dirty="0">
                <a:latin typeface="Segoe UI" panose="020B0502040204020203" pitchFamily="34" charset="0"/>
                <a:cs typeface="Segoe UI" panose="020B0502040204020203" pitchFamily="34" charset="0"/>
              </a:rPr>
              <a:t>Online-Publikationen zu Einzelbereichen auf kantonaler Ebene, z.B.</a:t>
            </a:r>
          </a:p>
          <a:p>
            <a:pPr marL="0" indent="0">
              <a:buNone/>
            </a:pPr>
            <a:r>
              <a:rPr lang="de-CH" dirty="0">
                <a:latin typeface="Segoe UI" panose="020B0502040204020203" pitchFamily="34" charset="0"/>
                <a:cs typeface="Segoe UI" panose="020B0502040204020203" pitchFamily="34" charset="0"/>
                <a:hlinkClick r:id="rId3"/>
              </a:rPr>
              <a:t>Kanton Aargau, Fachblatt der Denkmalpflege</a:t>
            </a:r>
            <a:endParaRPr lang="de-DE" dirty="0">
              <a:latin typeface="Segoe UI" panose="020B0502040204020203" pitchFamily="34" charset="0"/>
              <a:cs typeface="Segoe UI" panose="020B0502040204020203" pitchFamily="34" charset="0"/>
            </a:endParaRPr>
          </a:p>
          <a:p>
            <a:pPr marL="0" indent="0">
              <a:buNone/>
            </a:pPr>
            <a:endParaRPr lang="de-DE" dirty="0">
              <a:latin typeface="Segoe UI" panose="020B0502040204020203" pitchFamily="34" charset="0"/>
              <a:cs typeface="Segoe UI" panose="020B0502040204020203" pitchFamily="34" charset="0"/>
            </a:endParaRPr>
          </a:p>
          <a:p>
            <a:pPr marL="0" indent="0">
              <a:buNone/>
            </a:pPr>
            <a:endParaRPr lang="de-DE" dirty="0">
              <a:latin typeface="Segoe UI" panose="020B0502040204020203" pitchFamily="34" charset="0"/>
              <a:cs typeface="Segoe UI" panose="020B0502040204020203" pitchFamily="34" charset="0"/>
            </a:endParaRPr>
          </a:p>
          <a:p>
            <a:pPr marL="0" indent="0">
              <a:buNone/>
            </a:pPr>
            <a:endParaRPr lang="de-DE" dirty="0">
              <a:latin typeface="Segoe UI" panose="020B0502040204020203" pitchFamily="34" charset="0"/>
              <a:cs typeface="Segoe UI" panose="020B0502040204020203" pitchFamily="34" charset="0"/>
            </a:endParaRPr>
          </a:p>
          <a:p>
            <a:pPr>
              <a:buFontTx/>
              <a:buChar char="-"/>
            </a:pPr>
            <a:endParaRPr lang="de-DE" dirty="0">
              <a:latin typeface="Segoe UI" panose="020B0502040204020203" pitchFamily="34" charset="0"/>
              <a:cs typeface="Segoe UI" panose="020B0502040204020203" pitchFamily="34" charset="0"/>
              <a:hlinkClick r:id="rId4"/>
            </a:endParaRPr>
          </a:p>
          <a:p>
            <a:pPr>
              <a:buFontTx/>
              <a:buChar char="-"/>
            </a:pPr>
            <a:endParaRPr lang="de-DE" dirty="0"/>
          </a:p>
        </p:txBody>
      </p:sp>
      <p:pic>
        <p:nvPicPr>
          <p:cNvPr id="5" name="Grafik 4"/>
          <p:cNvPicPr>
            <a:picLocks noChangeAspect="1"/>
          </p:cNvPicPr>
          <p:nvPr/>
        </p:nvPicPr>
        <p:blipFill rotWithShape="1">
          <a:blip r:embed="rId5" cstate="print">
            <a:extLst>
              <a:ext uri="{28A0092B-C50C-407E-A947-70E740481C1C}">
                <a14:useLocalDpi xmlns:a14="http://schemas.microsoft.com/office/drawing/2010/main" val="0"/>
              </a:ext>
            </a:extLst>
          </a:blip>
          <a:srcRect l="1770" t="4445"/>
          <a:stretch/>
        </p:blipFill>
        <p:spPr>
          <a:xfrm>
            <a:off x="7179067" y="563050"/>
            <a:ext cx="4679576" cy="5954790"/>
          </a:xfrm>
          <a:prstGeom prst="rect">
            <a:avLst/>
          </a:prstGeom>
        </p:spPr>
      </p:pic>
    </p:spTree>
    <p:extLst>
      <p:ext uri="{BB962C8B-B14F-4D97-AF65-F5344CB8AC3E}">
        <p14:creationId xmlns:p14="http://schemas.microsoft.com/office/powerpoint/2010/main" val="3232268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haltsplatzhalter 1"/>
          <p:cNvPicPr>
            <a:picLocks noGrp="1" noChangeAspect="1"/>
          </p:cNvPicPr>
          <p:nvPr>
            <p:ph idx="1"/>
          </p:nvPr>
        </p:nvPicPr>
        <p:blipFill>
          <a:blip r:embed="rId3"/>
          <a:stretch>
            <a:fillRect/>
          </a:stretch>
        </p:blipFill>
        <p:spPr>
          <a:xfrm>
            <a:off x="344797" y="560948"/>
            <a:ext cx="4311766" cy="5319712"/>
          </a:xfrm>
          <a:prstGeom prst="rect">
            <a:avLst/>
          </a:prstGeom>
        </p:spPr>
      </p:pic>
      <p:sp>
        <p:nvSpPr>
          <p:cNvPr id="5" name="Textfeld 4"/>
          <p:cNvSpPr txBox="1"/>
          <p:nvPr/>
        </p:nvSpPr>
        <p:spPr>
          <a:xfrm>
            <a:off x="4908895" y="560948"/>
            <a:ext cx="7145315" cy="5355312"/>
          </a:xfrm>
          <a:prstGeom prst="rect">
            <a:avLst/>
          </a:prstGeom>
          <a:noFill/>
        </p:spPr>
        <p:txBody>
          <a:bodyPr wrap="square" rtlCol="0">
            <a:spAutoFit/>
          </a:bodyPr>
          <a:lstStyle/>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herausgegeben von der Arbeitsgemeinschaft Kirchlicher Konservator/-innen Österreichs (2020)</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an der Praxis orientiert</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Hinweise zum Raumklima</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Anleitung zur Reinigung von Objekten je nach Material und Alter</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Tipps zur sachgerechten Lagerung</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Sicherheit im Kirchenraum, Vorlagen für Wartungslisten, etc.</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Nachteil: Kontaktadressen für Österreich und Verweis auf das Amt des Diözesankonservators/ der Diözesankonservatorin, die es in den Schweizer Bistümern nicht hat</a:t>
            </a:r>
            <a:endParaRPr lang="de-CH"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24150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783435" y="1235947"/>
            <a:ext cx="10625129" cy="5444197"/>
          </a:xfrm>
        </p:spPr>
        <p:txBody>
          <a:bodyPr>
            <a:normAutofit/>
          </a:bodyPr>
          <a:lstStyle/>
          <a:p>
            <a:pPr algn="l"/>
            <a:endParaRPr lang="de-DE" dirty="0"/>
          </a:p>
          <a:p>
            <a:pPr marL="342900" indent="-342900" algn="l">
              <a:buFontTx/>
              <a:buChar char="-"/>
            </a:pPr>
            <a:endParaRPr lang="de-DE" dirty="0"/>
          </a:p>
        </p:txBody>
      </p:sp>
      <p:sp>
        <p:nvSpPr>
          <p:cNvPr id="4" name="Untertitel 2"/>
          <p:cNvSpPr txBox="1">
            <a:spLocks/>
          </p:cNvSpPr>
          <p:nvPr/>
        </p:nvSpPr>
        <p:spPr>
          <a:xfrm>
            <a:off x="350032" y="565980"/>
            <a:ext cx="11514514" cy="525190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spcBef>
                <a:spcPts val="0"/>
              </a:spcBef>
              <a:spcAft>
                <a:spcPts val="600"/>
              </a:spcAft>
            </a:pPr>
            <a:r>
              <a:rPr lang="de-DE" b="1" dirty="0">
                <a:latin typeface="Segoe UI" panose="020B0502040204020203" pitchFamily="34" charset="0"/>
                <a:cs typeface="Segoe UI" panose="020B0502040204020203" pitchFamily="34" charset="0"/>
              </a:rPr>
              <a:t>Inventar der kirchlichen Kulturgüter</a:t>
            </a:r>
          </a:p>
          <a:p>
            <a:pPr algn="just">
              <a:spcBef>
                <a:spcPts val="0"/>
              </a:spcBef>
              <a:spcAft>
                <a:spcPts val="600"/>
              </a:spcAft>
            </a:pPr>
            <a:endParaRPr lang="de-DE" b="1" dirty="0">
              <a:latin typeface="Segoe UI" panose="020B0502040204020203" pitchFamily="34" charset="0"/>
              <a:cs typeface="Segoe UI" panose="020B0502040204020203" pitchFamily="34" charset="0"/>
            </a:endParaRPr>
          </a:p>
          <a:p>
            <a:pPr marL="342900" indent="-342900" algn="just">
              <a:spcBef>
                <a:spcPts val="0"/>
              </a:spcBef>
              <a:spcAft>
                <a:spcPts val="600"/>
              </a:spcAft>
              <a:buFont typeface="Arial" panose="020B0604020202020204" pitchFamily="34" charset="0"/>
              <a:buChar char="•"/>
            </a:pPr>
            <a:r>
              <a:rPr lang="de-CH" dirty="0">
                <a:latin typeface="Segoe UI" panose="020B0502040204020203" pitchFamily="34" charset="0"/>
                <a:cs typeface="Segoe UI" panose="020B0502040204020203" pitchFamily="34" charset="0"/>
              </a:rPr>
              <a:t>Festhalten der Eigentumsverhältnisse </a:t>
            </a:r>
          </a:p>
          <a:p>
            <a:pPr marL="342900" indent="-342900" algn="just">
              <a:spcBef>
                <a:spcPts val="0"/>
              </a:spcBef>
              <a:spcAft>
                <a:spcPts val="600"/>
              </a:spcAft>
              <a:buFont typeface="Arial" panose="020B0604020202020204" pitchFamily="34" charset="0"/>
              <a:buChar char="•"/>
            </a:pPr>
            <a:r>
              <a:rPr lang="de-CH" dirty="0">
                <a:latin typeface="Segoe UI" panose="020B0502040204020203" pitchFamily="34" charset="0"/>
                <a:cs typeface="Segoe UI" panose="020B0502040204020203" pitchFamily="34" charset="0"/>
              </a:rPr>
              <a:t>Grundlage für die Erhaltung des künstlerischen Erbes: Wissen, was von Wert ist</a:t>
            </a: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in der Regel besitzen viele Kirchgemeinden ein Inventar der Kulturgüter ihrer Kirche, oft ist dies Aufgabe der SakristanInnen</a:t>
            </a: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nach Kirchenrecht sollte bei jeder </a:t>
            </a:r>
            <a:r>
              <a:rPr lang="de-DE" dirty="0" err="1">
                <a:latin typeface="Segoe UI" panose="020B0502040204020203" pitchFamily="34" charset="0"/>
                <a:cs typeface="Segoe UI" panose="020B0502040204020203" pitchFamily="34" charset="0"/>
              </a:rPr>
              <a:t>Abkurung</a:t>
            </a:r>
            <a:r>
              <a:rPr lang="de-DE" dirty="0">
                <a:latin typeface="Segoe UI" panose="020B0502040204020203" pitchFamily="34" charset="0"/>
                <a:cs typeface="Segoe UI" panose="020B0502040204020203" pitchFamily="34" charset="0"/>
              </a:rPr>
              <a:t> ein Inventar des Kirchengeräts vorliegen</a:t>
            </a:r>
          </a:p>
          <a:p>
            <a:pPr marL="342900" indent="-342900" algn="just">
              <a:spcBef>
                <a:spcPts val="0"/>
              </a:spcBef>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häufige Probleme</a:t>
            </a:r>
          </a:p>
          <a:p>
            <a:pPr marL="800100" lvl="1" indent="-342900" algn="just">
              <a:spcBef>
                <a:spcPts val="0"/>
              </a:spcBef>
              <a:spcAft>
                <a:spcPts val="600"/>
              </a:spcAft>
              <a:buFont typeface="Courier New" panose="02070309020205020404" pitchFamily="49" charset="0"/>
              <a:buChar char="o"/>
            </a:pPr>
            <a:r>
              <a:rPr lang="de-DE" sz="2400" dirty="0">
                <a:latin typeface="Segoe UI" panose="020B0502040204020203" pitchFamily="34" charset="0"/>
                <a:cs typeface="Segoe UI" panose="020B0502040204020203" pitchFamily="34" charset="0"/>
              </a:rPr>
              <a:t>Durchmischung von privatem Gut (z.B. Schenkungen an den Pfarrer) und Besitz der Kirchgemeinde</a:t>
            </a:r>
          </a:p>
          <a:p>
            <a:pPr marL="800100" lvl="1" indent="-342900" algn="just">
              <a:spcBef>
                <a:spcPts val="0"/>
              </a:spcBef>
              <a:spcAft>
                <a:spcPts val="600"/>
              </a:spcAft>
              <a:buFont typeface="Courier New" panose="02070309020205020404" pitchFamily="49" charset="0"/>
              <a:buChar char="o"/>
            </a:pPr>
            <a:r>
              <a:rPr lang="de-DE" sz="2400" dirty="0">
                <a:latin typeface="Segoe UI" panose="020B0502040204020203" pitchFamily="34" charset="0"/>
                <a:cs typeface="Segoe UI" panose="020B0502040204020203" pitchFamily="34" charset="0"/>
              </a:rPr>
              <a:t>verlorenes Wissen um wertvolle oder ausgelagerte Objekte durch häufigen Ämterwechsel</a:t>
            </a:r>
          </a:p>
          <a:p>
            <a:pPr algn="l"/>
            <a:endParaRPr lang="de-DE" dirty="0"/>
          </a:p>
          <a:p>
            <a:pPr algn="l"/>
            <a:endParaRPr lang="de-DE" dirty="0"/>
          </a:p>
          <a:p>
            <a:pPr algn="l"/>
            <a:endParaRPr lang="de-DE" dirty="0"/>
          </a:p>
          <a:p>
            <a:pPr marL="342900" indent="-342900" algn="l">
              <a:buFontTx/>
              <a:buChar char="-"/>
            </a:pPr>
            <a:endParaRPr lang="de-DE" dirty="0"/>
          </a:p>
        </p:txBody>
      </p:sp>
    </p:spTree>
    <p:extLst>
      <p:ext uri="{BB962C8B-B14F-4D97-AF65-F5344CB8AC3E}">
        <p14:creationId xmlns:p14="http://schemas.microsoft.com/office/powerpoint/2010/main" val="2587698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783435" y="1235947"/>
            <a:ext cx="10625129" cy="5444197"/>
          </a:xfrm>
        </p:spPr>
        <p:txBody>
          <a:bodyPr>
            <a:normAutofit/>
          </a:bodyPr>
          <a:lstStyle/>
          <a:p>
            <a:pPr algn="l"/>
            <a:endParaRPr lang="de-DE" dirty="0"/>
          </a:p>
          <a:p>
            <a:pPr marL="342900" indent="-342900" algn="l">
              <a:buFontTx/>
              <a:buChar char="-"/>
            </a:pPr>
            <a:endParaRPr lang="de-DE" dirty="0"/>
          </a:p>
        </p:txBody>
      </p:sp>
      <p:sp>
        <p:nvSpPr>
          <p:cNvPr id="4" name="Untertitel 2"/>
          <p:cNvSpPr txBox="1">
            <a:spLocks/>
          </p:cNvSpPr>
          <p:nvPr/>
        </p:nvSpPr>
        <p:spPr>
          <a:xfrm>
            <a:off x="783435" y="1288552"/>
            <a:ext cx="10625129" cy="533898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de-DE" b="1" dirty="0"/>
          </a:p>
          <a:p>
            <a:pPr algn="l"/>
            <a:r>
              <a:rPr lang="de-CH" dirty="0"/>
              <a:t>	</a:t>
            </a:r>
            <a:endParaRPr lang="de-DE" b="1" dirty="0"/>
          </a:p>
          <a:p>
            <a:pPr algn="l"/>
            <a:endParaRPr lang="de-DE" dirty="0"/>
          </a:p>
          <a:p>
            <a:pPr marL="342900" indent="-342900" algn="l">
              <a:buFontTx/>
              <a:buChar char="-"/>
            </a:pPr>
            <a:endParaRPr lang="de-DE" dirty="0"/>
          </a:p>
        </p:txBody>
      </p:sp>
      <p:sp>
        <p:nvSpPr>
          <p:cNvPr id="5" name="Titel 1"/>
          <p:cNvSpPr txBox="1">
            <a:spLocks/>
          </p:cNvSpPr>
          <p:nvPr/>
        </p:nvSpPr>
        <p:spPr>
          <a:xfrm>
            <a:off x="351234" y="567082"/>
            <a:ext cx="11534687" cy="5723835"/>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r>
              <a:rPr lang="de-DE" sz="2400" dirty="0">
                <a:latin typeface="Segoe UI" panose="020B0502040204020203" pitchFamily="34" charset="0"/>
                <a:cs typeface="Segoe UI" panose="020B0502040204020203" pitchFamily="34" charset="0"/>
              </a:rPr>
              <a:t>Recherche zu Kulturgütern</a:t>
            </a:r>
          </a:p>
          <a:p>
            <a:pPr algn="just">
              <a:spcAft>
                <a:spcPts val="600"/>
              </a:spcAft>
            </a:pPr>
            <a:endParaRPr lang="de-DE" sz="2400" b="0" dirty="0">
              <a:latin typeface="Segoe UI" panose="020B0502040204020203" pitchFamily="34" charset="0"/>
              <a:cs typeface="Segoe UI" panose="020B0502040204020203" pitchFamily="34" charset="0"/>
            </a:endParaRPr>
          </a:p>
          <a:p>
            <a:pPr marL="457200" indent="-457200" algn="just">
              <a:spcBef>
                <a:spcPts val="0"/>
              </a:spcBef>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Gesellschaft für Schweizerische Kunstgeschichte: </a:t>
            </a:r>
            <a:r>
              <a:rPr lang="de-CH" sz="2400" b="0" dirty="0">
                <a:latin typeface="Segoe UI" panose="020B0502040204020203" pitchFamily="34" charset="0"/>
                <a:cs typeface="Segoe UI" panose="020B0502040204020203" pitchFamily="34" charset="0"/>
              </a:rPr>
              <a:t>Projekt «Die Kunstdenkmäler der Schweiz» </a:t>
            </a:r>
          </a:p>
          <a:p>
            <a:pPr marL="457200" indent="-457200" algn="just">
              <a:spcBef>
                <a:spcPts val="0"/>
              </a:spcBef>
              <a:spcAft>
                <a:spcPts val="600"/>
              </a:spcAft>
              <a:buFont typeface="Arial" panose="020B0604020202020204" pitchFamily="34" charset="0"/>
              <a:buChar char="•"/>
            </a:pPr>
            <a:r>
              <a:rPr lang="de-CH" sz="2400" b="0" dirty="0">
                <a:latin typeface="Segoe UI" panose="020B0502040204020203" pitchFamily="34" charset="0"/>
                <a:cs typeface="Segoe UI" panose="020B0502040204020203" pitchFamily="34" charset="0"/>
              </a:rPr>
              <a:t>in Zusammenarbeit mit Kantonen und Bund werden auch Kirchen und Kapellen inventarisiert und </a:t>
            </a:r>
            <a:r>
              <a:rPr lang="de-DE" sz="2400" b="0" dirty="0">
                <a:latin typeface="Segoe UI" panose="020B0502040204020203" pitchFamily="34" charset="0"/>
                <a:cs typeface="Segoe UI" panose="020B0502040204020203" pitchFamily="34" charset="0"/>
              </a:rPr>
              <a:t>wissenschaftlich erforscht </a:t>
            </a:r>
          </a:p>
          <a:p>
            <a:pPr marL="457200" indent="-457200" algn="just">
              <a:spcBef>
                <a:spcPts val="0"/>
              </a:spcBef>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bisher 149 Bände</a:t>
            </a:r>
          </a:p>
          <a:p>
            <a:pPr marL="457200" indent="-457200" algn="just">
              <a:spcBef>
                <a:spcPts val="0"/>
              </a:spcBef>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zum </a:t>
            </a:r>
            <a:r>
              <a:rPr lang="de-DE" sz="2400" b="0" dirty="0" err="1">
                <a:latin typeface="Segoe UI" panose="020B0502040204020203" pitchFamily="34" charset="0"/>
                <a:cs typeface="Segoe UI" panose="020B0502040204020203" pitchFamily="34" charset="0"/>
              </a:rPr>
              <a:t>Grossteil</a:t>
            </a:r>
            <a:r>
              <a:rPr lang="de-DE" sz="2400" b="0" dirty="0">
                <a:latin typeface="Segoe UI" panose="020B0502040204020203" pitchFamily="34" charset="0"/>
                <a:cs typeface="Segoe UI" panose="020B0502040204020203" pitchFamily="34" charset="0"/>
              </a:rPr>
              <a:t> digitalisiert und </a:t>
            </a:r>
            <a:r>
              <a:rPr lang="de-CH" sz="2400" b="0" u="sng" dirty="0">
                <a:latin typeface="Segoe UI" panose="020B0502040204020203" pitchFamily="34" charset="0"/>
                <a:cs typeface="Segoe UI" panose="020B0502040204020203" pitchFamily="34" charset="0"/>
                <a:hlinkClick r:id="rId3"/>
              </a:rPr>
              <a:t>online</a:t>
            </a:r>
            <a:r>
              <a:rPr lang="de-DE" sz="2400" b="0" dirty="0">
                <a:latin typeface="Segoe UI" panose="020B0502040204020203" pitchFamily="34" charset="0"/>
                <a:cs typeface="Segoe UI" panose="020B0502040204020203" pitchFamily="34" charset="0"/>
              </a:rPr>
              <a:t> abrufbar</a:t>
            </a:r>
            <a:endParaRPr lang="de-CH" sz="2400" b="0" u="sng" dirty="0">
              <a:latin typeface="Segoe UI" panose="020B0502040204020203" pitchFamily="34" charset="0"/>
              <a:cs typeface="Segoe UI" panose="020B0502040204020203" pitchFamily="34" charset="0"/>
            </a:endParaRPr>
          </a:p>
          <a:p>
            <a:pPr marL="457200" indent="-457200" algn="just">
              <a:spcBef>
                <a:spcPts val="0"/>
              </a:spcBef>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Problem: manche Bände sind in den 1960ern entstanden, nicht alles ist erfasst: moderne Kunst fehlt</a:t>
            </a:r>
          </a:p>
          <a:p>
            <a:pPr marL="457200" indent="-457200" algn="just">
              <a:spcBef>
                <a:spcPts val="0"/>
              </a:spcBef>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Vorteil: die Denkmalpflege arbeitet damit; alle in den Publikationen genannten Objekte sind (implizit) unter Schutz</a:t>
            </a:r>
            <a:endParaRPr lang="de-DE" sz="2400" b="0" dirty="0"/>
          </a:p>
        </p:txBody>
      </p:sp>
    </p:spTree>
    <p:extLst>
      <p:ext uri="{BB962C8B-B14F-4D97-AF65-F5344CB8AC3E}">
        <p14:creationId xmlns:p14="http://schemas.microsoft.com/office/powerpoint/2010/main" val="1037148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81FD5BD-7779-B5C0-1068-FBEDBA2D2A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4314" y="3545402"/>
            <a:ext cx="4061072" cy="3690499"/>
          </a:xfrm>
          <a:prstGeom prst="rect">
            <a:avLst/>
          </a:prstGeom>
          <a:effectLst>
            <a:softEdge rad="203200"/>
          </a:effectLst>
        </p:spPr>
      </p:pic>
      <p:pic>
        <p:nvPicPr>
          <p:cNvPr id="11" name="Grafik 10"/>
          <p:cNvPicPr>
            <a:picLocks noChangeAspect="1"/>
          </p:cNvPicPr>
          <p:nvPr/>
        </p:nvPicPr>
        <p:blipFill rotWithShape="1">
          <a:blip r:embed="rId4" cstate="print">
            <a:extLst>
              <a:ext uri="{28A0092B-C50C-407E-A947-70E740481C1C}">
                <a14:useLocalDpi xmlns:a14="http://schemas.microsoft.com/office/drawing/2010/main" val="0"/>
              </a:ext>
            </a:extLst>
          </a:blip>
          <a:srcRect/>
          <a:stretch>
            <a:fillRect/>
          </a:stretch>
        </p:blipFill>
        <p:spPr>
          <a:xfrm>
            <a:off x="9118358" y="3635324"/>
            <a:ext cx="3030583" cy="3364693"/>
          </a:xfrm>
          <a:prstGeom prst="rect">
            <a:avLst/>
          </a:prstGeom>
          <a:effectLst>
            <a:softEdge rad="127000"/>
          </a:effectLst>
        </p:spPr>
      </p:pic>
      <p:pic>
        <p:nvPicPr>
          <p:cNvPr id="7" name="Grafi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38702" y="-300076"/>
            <a:ext cx="2481371" cy="4152161"/>
          </a:xfrm>
          <a:prstGeom prst="rect">
            <a:avLst/>
          </a:prstGeom>
          <a:effectLst>
            <a:softEdge rad="127000"/>
          </a:effectLst>
        </p:spPr>
      </p:pic>
      <p:pic>
        <p:nvPicPr>
          <p:cNvPr id="6" name="Grafik 5">
            <a:extLst>
              <a:ext uri="{FF2B5EF4-FFF2-40B4-BE49-F238E27FC236}">
                <a16:creationId xmlns:a16="http://schemas.microsoft.com/office/drawing/2014/main" id="{2F6217E6-7ED4-0826-7003-A17BADDF460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3435869" y="3006783"/>
            <a:ext cx="1858445" cy="3993234"/>
          </a:xfrm>
          <a:prstGeom prst="rect">
            <a:avLst/>
          </a:prstGeom>
          <a:effectLst>
            <a:softEdge rad="114300"/>
          </a:effectLst>
        </p:spPr>
      </p:pic>
      <p:pic>
        <p:nvPicPr>
          <p:cNvPr id="12" name="Grafik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45256" y="-84130"/>
            <a:ext cx="3030583" cy="4040777"/>
          </a:xfrm>
          <a:prstGeom prst="rect">
            <a:avLst/>
          </a:prstGeom>
          <a:effectLst>
            <a:softEdge rad="127000"/>
          </a:effectLst>
        </p:spPr>
      </p:pic>
      <p:pic>
        <p:nvPicPr>
          <p:cNvPr id="8" name="Grafik 7">
            <a:extLst>
              <a:ext uri="{FF2B5EF4-FFF2-40B4-BE49-F238E27FC236}">
                <a16:creationId xmlns:a16="http://schemas.microsoft.com/office/drawing/2014/main" id="{3529EE51-F705-CFC6-B4B8-5827D1BC2FE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a:off x="17761" y="12447"/>
            <a:ext cx="3780790" cy="4816067"/>
          </a:xfrm>
          <a:prstGeom prst="rect">
            <a:avLst/>
          </a:prstGeom>
          <a:effectLst>
            <a:softEdge rad="114300"/>
          </a:effectLst>
        </p:spPr>
      </p:pic>
      <p:pic>
        <p:nvPicPr>
          <p:cNvPr id="9" name="Grafik 8">
            <a:extLst>
              <a:ext uri="{FF2B5EF4-FFF2-40B4-BE49-F238E27FC236}">
                <a16:creationId xmlns:a16="http://schemas.microsoft.com/office/drawing/2014/main" id="{8E478486-87B0-131E-B59C-EB2881C383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9950" y="2318540"/>
            <a:ext cx="3048000" cy="4636008"/>
          </a:xfrm>
          <a:prstGeom prst="rect">
            <a:avLst/>
          </a:prstGeom>
          <a:effectLst>
            <a:softEdge rad="215900"/>
          </a:effectLst>
        </p:spPr>
      </p:pic>
      <p:pic>
        <p:nvPicPr>
          <p:cNvPr id="13" name="Grafik 12">
            <a:extLst>
              <a:ext uri="{FF2B5EF4-FFF2-40B4-BE49-F238E27FC236}">
                <a16:creationId xmlns:a16="http://schemas.microsoft.com/office/drawing/2014/main" id="{C39F6350-3C7E-B53B-8D12-EF52CC48CB1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066778" y="971844"/>
            <a:ext cx="2176478" cy="2693392"/>
          </a:xfrm>
          <a:prstGeom prst="rect">
            <a:avLst/>
          </a:prstGeom>
          <a:effectLst>
            <a:softEdge rad="127000"/>
          </a:effectLst>
        </p:spPr>
      </p:pic>
      <p:pic>
        <p:nvPicPr>
          <p:cNvPr id="4" name="Grafik 3"/>
          <p:cNvPicPr>
            <a:picLocks noChangeAspect="1"/>
          </p:cNvPicPr>
          <p:nvPr/>
        </p:nvPicPr>
        <p:blipFill>
          <a:blip r:embed="rId11"/>
          <a:srcRect b="13336"/>
          <a:stretch>
            <a:fillRect/>
          </a:stretch>
        </p:blipFill>
        <p:spPr>
          <a:xfrm>
            <a:off x="9873205" y="0"/>
            <a:ext cx="2088658" cy="3777391"/>
          </a:xfrm>
          <a:prstGeom prst="rect">
            <a:avLst/>
          </a:prstGeom>
          <a:effectLst>
            <a:softEdge rad="127000"/>
          </a:effectLst>
        </p:spPr>
      </p:pic>
    </p:spTree>
    <p:extLst>
      <p:ext uri="{BB962C8B-B14F-4D97-AF65-F5344CB8AC3E}">
        <p14:creationId xmlns:p14="http://schemas.microsoft.com/office/powerpoint/2010/main" val="9643213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348343" y="1280160"/>
            <a:ext cx="11207932" cy="5863554"/>
          </a:xfrm>
        </p:spPr>
        <p:txBody>
          <a:bodyPr>
            <a:noAutofit/>
          </a:bodyPr>
          <a:lstStyle/>
          <a:p>
            <a:pPr algn="l"/>
            <a:endParaRPr lang="de-DE" b="1" dirty="0"/>
          </a:p>
          <a:p>
            <a:pPr algn="l"/>
            <a:endParaRPr lang="de-DE" dirty="0"/>
          </a:p>
          <a:p>
            <a:pPr algn="l"/>
            <a:endParaRPr lang="de-CH" dirty="0"/>
          </a:p>
        </p:txBody>
      </p:sp>
      <p:pic>
        <p:nvPicPr>
          <p:cNvPr id="2" name="Grafik 1"/>
          <p:cNvPicPr>
            <a:picLocks noChangeAspect="1"/>
          </p:cNvPicPr>
          <p:nvPr/>
        </p:nvPicPr>
        <p:blipFill rotWithShape="1">
          <a:blip r:embed="rId3"/>
          <a:srcRect l="-4214" t="174799" r="4214" b="-174799"/>
          <a:stretch/>
        </p:blipFill>
        <p:spPr>
          <a:xfrm>
            <a:off x="3734843" y="0"/>
            <a:ext cx="5126757" cy="6155369"/>
          </a:xfrm>
          <a:prstGeom prst="rect">
            <a:avLst/>
          </a:prstGeom>
        </p:spPr>
      </p:pic>
      <p:pic>
        <p:nvPicPr>
          <p:cNvPr id="5" name="Grafik 4"/>
          <p:cNvPicPr>
            <a:picLocks noChangeAspect="1"/>
          </p:cNvPicPr>
          <p:nvPr/>
        </p:nvPicPr>
        <p:blipFill rotWithShape="1">
          <a:blip r:embed="rId3"/>
          <a:srcRect l="12076" t="193" r="13402" b="78905"/>
          <a:stretch/>
        </p:blipFill>
        <p:spPr>
          <a:xfrm>
            <a:off x="4622400" y="559221"/>
            <a:ext cx="7648575" cy="6343935"/>
          </a:xfrm>
          <a:prstGeom prst="rect">
            <a:avLst/>
          </a:prstGeom>
        </p:spPr>
      </p:pic>
      <p:sp>
        <p:nvSpPr>
          <p:cNvPr id="6" name="Textfeld 5"/>
          <p:cNvSpPr txBox="1"/>
          <p:nvPr/>
        </p:nvSpPr>
        <p:spPr>
          <a:xfrm>
            <a:off x="348343" y="563126"/>
            <a:ext cx="4449807" cy="4893647"/>
          </a:xfrm>
          <a:prstGeom prst="rect">
            <a:avLst/>
          </a:prstGeom>
          <a:noFill/>
        </p:spPr>
        <p:txBody>
          <a:bodyPr wrap="square" rtlCol="0">
            <a:spAutoFit/>
          </a:bodyPr>
          <a:lstStyle/>
          <a:p>
            <a:r>
              <a:rPr lang="de-DE" sz="2400" b="1" dirty="0">
                <a:latin typeface="Segoe UI" panose="020B0502040204020203" pitchFamily="34" charset="0"/>
                <a:cs typeface="Segoe UI" panose="020B0502040204020203" pitchFamily="34" charset="0"/>
              </a:rPr>
              <a:t>Kulturgüterschutz</a:t>
            </a:r>
          </a:p>
          <a:p>
            <a:endParaRPr lang="de-DE" sz="2400" b="1" dirty="0">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de-DE" sz="2400" dirty="0">
                <a:latin typeface="Segoe UI" panose="020B0502040204020203" pitchFamily="34" charset="0"/>
                <a:cs typeface="Segoe UI" panose="020B0502040204020203" pitchFamily="34" charset="0"/>
              </a:rPr>
              <a:t>dem Bundesamt für Bevölkerungsschutz unterstellt</a:t>
            </a:r>
          </a:p>
          <a:p>
            <a:pPr marL="342900" indent="-342900">
              <a:buFont typeface="Arial" panose="020B0604020202020204" pitchFamily="34" charset="0"/>
              <a:buChar char="•"/>
            </a:pPr>
            <a:r>
              <a:rPr lang="de-CH" sz="2400" dirty="0">
                <a:latin typeface="Segoe UI" panose="020B0502040204020203" pitchFamily="34" charset="0"/>
                <a:cs typeface="Segoe UI" panose="020B0502040204020203" pitchFamily="34" charset="0"/>
              </a:rPr>
              <a:t>vom Bundesrat eingesetztes Fachgremium: Eidgenössische Kommission für Kulturgüterschutz</a:t>
            </a:r>
            <a:endParaRPr lang="de-DE" sz="2400" dirty="0">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r>
              <a:rPr lang="de-DE" sz="2400" dirty="0">
                <a:latin typeface="Segoe UI" panose="020B0502040204020203" pitchFamily="34" charset="0"/>
                <a:cs typeface="Segoe UI" panose="020B0502040204020203" pitchFamily="34" charset="0"/>
              </a:rPr>
              <a:t>Schutz des kulturellen Erbens: Schutz der identitätsstiftenden Objekte des Landes</a:t>
            </a:r>
          </a:p>
        </p:txBody>
      </p:sp>
    </p:spTree>
    <p:extLst>
      <p:ext uri="{BB962C8B-B14F-4D97-AF65-F5344CB8AC3E}">
        <p14:creationId xmlns:p14="http://schemas.microsoft.com/office/powerpoint/2010/main" val="2340501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txBox="1">
            <a:spLocks noGrp="1"/>
          </p:cNvSpPr>
          <p:nvPr>
            <p:ph idx="1"/>
          </p:nvPr>
        </p:nvSpPr>
        <p:spPr>
          <a:xfrm>
            <a:off x="352423" y="574271"/>
            <a:ext cx="11467043" cy="2726900"/>
          </a:xfrm>
          <a:prstGeom prst="rect">
            <a:avLst/>
          </a:prstGeom>
          <a:noFill/>
        </p:spPr>
        <p:txBody>
          <a:bodyPr wrap="square" rtlCol="0">
            <a:spAutoFit/>
          </a:bodyPr>
          <a:lstStyle/>
          <a:p>
            <a:pPr marL="0" indent="0" algn="just">
              <a:spcBef>
                <a:spcPts val="0"/>
              </a:spcBef>
              <a:spcAft>
                <a:spcPts val="600"/>
              </a:spcAft>
              <a:buNone/>
            </a:pPr>
            <a:r>
              <a:rPr lang="de-DE" sz="2400" b="1" dirty="0">
                <a:latin typeface="Segoe UI" panose="020B0502040204020203" pitchFamily="34" charset="0"/>
                <a:cs typeface="Segoe UI" panose="020B0502040204020203" pitchFamily="34" charset="0"/>
              </a:rPr>
              <a:t>Kulturgüterschutz</a:t>
            </a:r>
          </a:p>
          <a:p>
            <a:pPr marL="0" indent="0" algn="just">
              <a:spcBef>
                <a:spcPts val="0"/>
              </a:spcBef>
              <a:spcAft>
                <a:spcPts val="600"/>
              </a:spcAft>
              <a:buNone/>
            </a:pPr>
            <a:endParaRPr lang="de-DE" sz="2400" b="1" dirty="0">
              <a:latin typeface="Segoe UI" panose="020B0502040204020203" pitchFamily="34" charset="0"/>
              <a:cs typeface="Segoe UI" panose="020B0502040204020203" pitchFamily="34" charset="0"/>
            </a:endParaRPr>
          </a:p>
          <a:p>
            <a:pPr algn="just">
              <a:spcBef>
                <a:spcPts val="0"/>
              </a:spcBef>
              <a:spcAft>
                <a:spcPts val="600"/>
              </a:spcAft>
            </a:pPr>
            <a:r>
              <a:rPr lang="de-CH" dirty="0">
                <a:latin typeface="Segoe UI" panose="020B0502040204020203" pitchFamily="34" charset="0"/>
                <a:cs typeface="Segoe UI" panose="020B0502040204020203" pitchFamily="34" charset="0"/>
              </a:rPr>
              <a:t>der rechtliche Kulturgüterschutz umfasst eine Reihe von internationalen Abkommen und nationalen Gesetzen</a:t>
            </a:r>
          </a:p>
          <a:p>
            <a:pPr algn="just">
              <a:spcBef>
                <a:spcPts val="0"/>
              </a:spcBef>
              <a:spcAft>
                <a:spcPts val="600"/>
              </a:spcAft>
            </a:pPr>
            <a:r>
              <a:rPr lang="de-CH" dirty="0">
                <a:latin typeface="Segoe UI" panose="020B0502040204020203" pitchFamily="34" charset="0"/>
                <a:cs typeface="Segoe UI" panose="020B0502040204020203" pitchFamily="34" charset="0"/>
              </a:rPr>
              <a:t>Ursprung: Haager Abkommen über den Schutz der Kulturgüter bei bewaffneten Konflikten, 1954</a:t>
            </a:r>
          </a:p>
          <a:p>
            <a:pPr algn="just">
              <a:spcBef>
                <a:spcPts val="0"/>
              </a:spcBef>
              <a:spcAft>
                <a:spcPts val="600"/>
              </a:spcAft>
            </a:pPr>
            <a:r>
              <a:rPr lang="de-DE" dirty="0">
                <a:latin typeface="Segoe UI" panose="020B0502040204020203" pitchFamily="34" charset="0"/>
                <a:cs typeface="Segoe UI" panose="020B0502040204020203" pitchFamily="34" charset="0"/>
              </a:rPr>
              <a:t>Erweiterung der Perspektive: Schutz der Kulturgüter vor jeder Art von Gefährdung</a:t>
            </a:r>
            <a:endParaRPr lang="de-CH"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31836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2122354" y="5888504"/>
            <a:ext cx="8768623" cy="1938992"/>
          </a:xfrm>
          <a:prstGeom prst="rect">
            <a:avLst/>
          </a:prstGeom>
        </p:spPr>
        <p:txBody>
          <a:bodyPr wrap="square">
            <a:spAutoFit/>
          </a:bodyPr>
          <a:lstStyle/>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a:p>
            <a:endParaRPr lang="de-CH" sz="2400" dirty="0">
              <a:latin typeface="Segoe UI" panose="020B0502040204020203" pitchFamily="34" charset="0"/>
              <a:cs typeface="Segoe UI" panose="020B0502040204020203" pitchFamily="34" charset="0"/>
            </a:endParaRPr>
          </a:p>
        </p:txBody>
      </p:sp>
      <p:sp>
        <p:nvSpPr>
          <p:cNvPr id="4" name="Titel 1">
            <a:extLst>
              <a:ext uri="{FF2B5EF4-FFF2-40B4-BE49-F238E27FC236}">
                <a16:creationId xmlns:a16="http://schemas.microsoft.com/office/drawing/2014/main" id="{EB139258-0A57-121E-CD4E-B1A1E070D970}"/>
              </a:ext>
            </a:extLst>
          </p:cNvPr>
          <p:cNvSpPr txBox="1">
            <a:spLocks/>
          </p:cNvSpPr>
          <p:nvPr/>
        </p:nvSpPr>
        <p:spPr>
          <a:xfrm>
            <a:off x="351234" y="567082"/>
            <a:ext cx="11534687" cy="5723835"/>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r>
              <a:rPr lang="de-DE" sz="2400" dirty="0">
                <a:latin typeface="Segoe UI" panose="020B0502040204020203" pitchFamily="34" charset="0"/>
                <a:cs typeface="Segoe UI" panose="020B0502040204020203" pitchFamily="34" charset="0"/>
              </a:rPr>
              <a:t>Kulturgüterschutz: das KGS-Inventar 2021</a:t>
            </a:r>
          </a:p>
          <a:p>
            <a:pPr algn="just">
              <a:spcAft>
                <a:spcPts val="600"/>
              </a:spcAft>
            </a:pPr>
            <a:endParaRPr lang="de-DE" sz="2400" b="0" dirty="0">
              <a:latin typeface="Segoe UI" panose="020B0502040204020203" pitchFamily="34" charset="0"/>
              <a:cs typeface="Segoe UI" panose="020B0502040204020203" pitchFamily="34" charset="0"/>
            </a:endParaRPr>
          </a:p>
          <a:p>
            <a:pPr marL="342900" indent="-342900" algn="just">
              <a:spcBef>
                <a:spcPts val="0"/>
              </a:spcBef>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Genehmigung durch den Bundesrat</a:t>
            </a:r>
            <a:endParaRPr lang="de-CH" sz="2400" b="0" dirty="0">
              <a:latin typeface="Segoe UI" panose="020B0502040204020203" pitchFamily="34" charset="0"/>
              <a:cs typeface="Segoe UI" panose="020B0502040204020203" pitchFamily="34" charset="0"/>
            </a:endParaRPr>
          </a:p>
          <a:p>
            <a:pPr marL="342900" indent="-342900" algn="just">
              <a:spcBef>
                <a:spcPts val="0"/>
              </a:spcBef>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Liste von Objekten von nationaler und regionaler Bedeutung</a:t>
            </a:r>
          </a:p>
          <a:p>
            <a:pPr marL="342900" indent="-342900" algn="just">
              <a:spcBef>
                <a:spcPts val="0"/>
              </a:spcBef>
              <a:spcAft>
                <a:spcPts val="600"/>
              </a:spcAft>
              <a:buFont typeface="Arial" panose="020B0604020202020204" pitchFamily="34" charset="0"/>
              <a:buChar char="•"/>
            </a:pPr>
            <a:r>
              <a:rPr lang="de-CH" sz="2400" b="0" dirty="0">
                <a:latin typeface="Segoe UI" panose="020B0502040204020203" pitchFamily="34" charset="0"/>
                <a:cs typeface="Segoe UI" panose="020B0502040204020203" pitchFamily="34" charset="0"/>
              </a:rPr>
              <a:t>bedeutende Kulturgüter aus den Bereichen Denkmalpflege und        </a:t>
            </a:r>
            <a:br>
              <a:rPr lang="de-CH" sz="2400" b="0" dirty="0">
                <a:latin typeface="Segoe UI" panose="020B0502040204020203" pitchFamily="34" charset="0"/>
                <a:cs typeface="Segoe UI" panose="020B0502040204020203" pitchFamily="34" charset="0"/>
              </a:rPr>
            </a:br>
            <a:r>
              <a:rPr lang="de-CH" sz="2400" b="0" dirty="0">
                <a:latin typeface="Segoe UI" panose="020B0502040204020203" pitchFamily="34" charset="0"/>
                <a:cs typeface="Segoe UI" panose="020B0502040204020203" pitchFamily="34" charset="0"/>
              </a:rPr>
              <a:t>Archäologie sowie Sammlungen in Museen, Archiven und Bibliotheken;      </a:t>
            </a:r>
            <a:br>
              <a:rPr lang="de-CH" sz="2400" b="0" dirty="0">
                <a:latin typeface="Segoe UI" panose="020B0502040204020203" pitchFamily="34" charset="0"/>
                <a:cs typeface="Segoe UI" panose="020B0502040204020203" pitchFamily="34" charset="0"/>
              </a:rPr>
            </a:br>
            <a:r>
              <a:rPr lang="de-CH" sz="2400" b="0" dirty="0">
                <a:latin typeface="Segoe UI" panose="020B0502040204020203" pitchFamily="34" charset="0"/>
                <a:cs typeface="Segoe UI" panose="020B0502040204020203" pitchFamily="34" charset="0"/>
              </a:rPr>
              <a:t>auch Kirchen und ihre Kulturgüter</a:t>
            </a:r>
          </a:p>
          <a:p>
            <a:pPr marL="342900" indent="-342900">
              <a:spcBef>
                <a:spcPts val="0"/>
              </a:spcBef>
              <a:spcAft>
                <a:spcPts val="600"/>
              </a:spcAft>
              <a:buFont typeface="Arial" panose="020B0604020202020204" pitchFamily="34" charset="0"/>
              <a:buChar char="•"/>
            </a:pPr>
            <a:r>
              <a:rPr lang="de-CH" sz="2400" b="0" dirty="0">
                <a:latin typeface="Segoe UI" panose="020B0502040204020203" pitchFamily="34" charset="0"/>
                <a:cs typeface="Segoe UI" panose="020B0502040204020203" pitchFamily="34" charset="0"/>
              </a:rPr>
              <a:t>müssen im Notfall geschützt werden</a:t>
            </a:r>
            <a:br>
              <a:rPr lang="de-CH" sz="2400" b="0" dirty="0">
                <a:latin typeface="Segoe UI" panose="020B0502040204020203" pitchFamily="34" charset="0"/>
                <a:cs typeface="Segoe UI" panose="020B0502040204020203" pitchFamily="34" charset="0"/>
              </a:rPr>
            </a:br>
            <a:br>
              <a:rPr lang="de-CH" sz="2400" b="0" dirty="0">
                <a:latin typeface="Segoe UI" panose="020B0502040204020203" pitchFamily="34" charset="0"/>
                <a:cs typeface="Segoe UI" panose="020B0502040204020203" pitchFamily="34" charset="0"/>
              </a:rPr>
            </a:br>
            <a:r>
              <a:rPr lang="de-CH" sz="2400" b="0" dirty="0">
                <a:latin typeface="Segoe UI" panose="020B0502040204020203" pitchFamily="34" charset="0"/>
                <a:cs typeface="Segoe UI" panose="020B0502040204020203" pitchFamily="34" charset="0"/>
              </a:rPr>
              <a:t>3 Stufen:	A	Objekte von nationaler Bedeutung</a:t>
            </a:r>
            <a:br>
              <a:rPr lang="de-CH" sz="2400" b="0" dirty="0">
                <a:latin typeface="Segoe UI" panose="020B0502040204020203" pitchFamily="34" charset="0"/>
                <a:cs typeface="Segoe UI" panose="020B0502040204020203" pitchFamily="34" charset="0"/>
              </a:rPr>
            </a:br>
            <a:r>
              <a:rPr lang="de-CH" sz="2400" b="0" dirty="0">
                <a:latin typeface="Segoe UI" panose="020B0502040204020203" pitchFamily="34" charset="0"/>
                <a:cs typeface="Segoe UI" panose="020B0502040204020203" pitchFamily="34" charset="0"/>
              </a:rPr>
              <a:t>		B	Objekte von regionaler Bedeutung</a:t>
            </a:r>
            <a:br>
              <a:rPr lang="de-CH" sz="2400" b="0" dirty="0">
                <a:latin typeface="Segoe UI" panose="020B0502040204020203" pitchFamily="34" charset="0"/>
                <a:cs typeface="Segoe UI" panose="020B0502040204020203" pitchFamily="34" charset="0"/>
              </a:rPr>
            </a:br>
            <a:r>
              <a:rPr lang="de-CH" sz="2400" b="0" dirty="0">
                <a:latin typeface="Segoe UI" panose="020B0502040204020203" pitchFamily="34" charset="0"/>
                <a:cs typeface="Segoe UI" panose="020B0502040204020203" pitchFamily="34" charset="0"/>
              </a:rPr>
              <a:t>		C	Objekte von lokaler Bedeutung</a:t>
            </a:r>
            <a:br>
              <a:rPr lang="de-CH" sz="2400" b="0" dirty="0">
                <a:latin typeface="Segoe UI" panose="020B0502040204020203" pitchFamily="34" charset="0"/>
                <a:cs typeface="Segoe UI" panose="020B0502040204020203" pitchFamily="34" charset="0"/>
              </a:rPr>
            </a:br>
            <a:endParaRPr lang="de-DE" sz="2400" b="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53776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349012" y="565337"/>
            <a:ext cx="10589921" cy="3065455"/>
          </a:xfrm>
          <a:prstGeom prst="rect">
            <a:avLst/>
          </a:prstGeom>
        </p:spPr>
        <p:txBody>
          <a:bodyPr wrap="square">
            <a:spAutoFit/>
          </a:bodyPr>
          <a:lstStyle/>
          <a:p>
            <a:r>
              <a:rPr lang="de-CH" sz="2400" b="1" dirty="0">
                <a:solidFill>
                  <a:srgbClr val="000000"/>
                </a:solidFill>
                <a:latin typeface="Segoe UI" panose="020B0502040204020203" pitchFamily="34" charset="0"/>
                <a:cs typeface="Segoe UI" panose="020B0502040204020203" pitchFamily="34" charset="0"/>
              </a:rPr>
              <a:t>Ziel: Kulturgüter wirksam schützen</a:t>
            </a:r>
          </a:p>
          <a:p>
            <a:pPr algn="just">
              <a:spcAft>
                <a:spcPts val="600"/>
              </a:spcAft>
            </a:pPr>
            <a:endParaRPr lang="de-CH" sz="2400" dirty="0">
              <a:latin typeface="Segoe UI" panose="020B0502040204020203" pitchFamily="34" charset="0"/>
              <a:ea typeface="Verdana" panose="020B0604030504040204" pitchFamily="34" charset="0"/>
              <a:cs typeface="Segoe UI" panose="020B0502040204020203" pitchFamily="34" charset="0"/>
            </a:endParaRPr>
          </a:p>
          <a:p>
            <a:pPr marL="342900" indent="-342900" algn="just">
              <a:lnSpc>
                <a:spcPct val="80000"/>
              </a:lnSpc>
              <a:spcAft>
                <a:spcPts val="600"/>
              </a:spcAft>
              <a:buFont typeface="Arial" panose="020B0604020202020204" pitchFamily="34" charset="0"/>
              <a:buChar char="•"/>
            </a:pPr>
            <a:r>
              <a:rPr lang="de-CH" sz="2400" dirty="0">
                <a:latin typeface="Segoe UI" panose="020B0502040204020203" pitchFamily="34" charset="0"/>
                <a:ea typeface="Verdana" panose="020B0604030504040204" pitchFamily="34" charset="0"/>
                <a:cs typeface="Segoe UI" panose="020B0502040204020203" pitchFamily="34" charset="0"/>
              </a:rPr>
              <a:t>Prävention: Schutz der Kulturgüter vor Zerstörung, </a:t>
            </a:r>
          </a:p>
          <a:p>
            <a:pPr algn="just">
              <a:lnSpc>
                <a:spcPct val="80000"/>
              </a:lnSpc>
              <a:spcAft>
                <a:spcPts val="600"/>
              </a:spcAft>
            </a:pPr>
            <a:r>
              <a:rPr lang="de-CH" sz="2400" dirty="0">
                <a:latin typeface="Segoe UI" panose="020B0502040204020203" pitchFamily="34" charset="0"/>
                <a:ea typeface="Verdana" panose="020B0604030504040204" pitchFamily="34" charset="0"/>
                <a:cs typeface="Segoe UI" panose="020B0502040204020203" pitchFamily="34" charset="0"/>
              </a:rPr>
              <a:t>    Diebstahl, Vandalismus, Verlust </a:t>
            </a:r>
            <a:r>
              <a:rPr lang="de-CH" sz="2400" dirty="0" err="1">
                <a:latin typeface="Segoe UI" panose="020B0502040204020203" pitchFamily="34" charset="0"/>
                <a:ea typeface="Verdana" panose="020B0604030504040204" pitchFamily="34" charset="0"/>
                <a:cs typeface="Segoe UI" panose="020B0502040204020203" pitchFamily="34" charset="0"/>
              </a:rPr>
              <a:t>u.ä.</a:t>
            </a:r>
            <a:endParaRPr lang="de-CH" sz="2400" dirty="0">
              <a:latin typeface="Segoe UI" panose="020B0502040204020203" pitchFamily="34" charset="0"/>
              <a:ea typeface="Verdana" panose="020B0604030504040204" pitchFamily="34" charset="0"/>
              <a:cs typeface="Segoe UI" panose="020B0502040204020203" pitchFamily="34" charset="0"/>
            </a:endParaRPr>
          </a:p>
          <a:p>
            <a:pPr marL="342900" indent="-342900" algn="just">
              <a:lnSpc>
                <a:spcPct val="80000"/>
              </a:lnSpc>
              <a:spcAft>
                <a:spcPts val="600"/>
              </a:spcAft>
              <a:buFont typeface="Arial" panose="020B0604020202020204" pitchFamily="34" charset="0"/>
              <a:buChar char="•"/>
            </a:pPr>
            <a:r>
              <a:rPr lang="de-CH" sz="2400" dirty="0">
                <a:latin typeface="Segoe UI" panose="020B0502040204020203" pitchFamily="34" charset="0"/>
                <a:ea typeface="Verdana" panose="020B0604030504040204" pitchFamily="34" charset="0"/>
                <a:cs typeface="Segoe UI" panose="020B0502040204020203" pitchFamily="34" charset="0"/>
              </a:rPr>
              <a:t>Schadensfallmanagement von Kulturgütern</a:t>
            </a:r>
          </a:p>
          <a:p>
            <a:pPr marL="342900" indent="-342900" algn="just">
              <a:lnSpc>
                <a:spcPct val="80000"/>
              </a:lnSpc>
              <a:spcAft>
                <a:spcPts val="600"/>
              </a:spcAft>
              <a:buFont typeface="Arial" panose="020B0604020202020204" pitchFamily="34" charset="0"/>
              <a:buChar char="•"/>
            </a:pPr>
            <a:r>
              <a:rPr lang="de-CH" sz="2400" dirty="0">
                <a:latin typeface="Segoe UI" panose="020B0502040204020203" pitchFamily="34" charset="0"/>
                <a:ea typeface="Verdana" panose="020B0604030504040204" pitchFamily="34" charset="0"/>
                <a:cs typeface="Segoe UI" panose="020B0502040204020203" pitchFamily="34" charset="0"/>
              </a:rPr>
              <a:t>Beratung von Institutionen und Privatpersonen über </a:t>
            </a:r>
          </a:p>
          <a:p>
            <a:pPr algn="just">
              <a:lnSpc>
                <a:spcPct val="80000"/>
              </a:lnSpc>
              <a:spcAft>
                <a:spcPts val="600"/>
              </a:spcAft>
            </a:pPr>
            <a:r>
              <a:rPr lang="de-CH" sz="2400" dirty="0">
                <a:latin typeface="Segoe UI" panose="020B0502040204020203" pitchFamily="34" charset="0"/>
                <a:ea typeface="Verdana" panose="020B0604030504040204" pitchFamily="34" charset="0"/>
                <a:cs typeface="Segoe UI" panose="020B0502040204020203" pitchFamily="34" charset="0"/>
              </a:rPr>
              <a:t>    die zu treffenden Kulturgüterschutzmassnahmen</a:t>
            </a:r>
            <a:endParaRPr lang="de-DE" sz="2400" dirty="0">
              <a:latin typeface="Segoe UI" panose="020B0502040204020203" pitchFamily="34" charset="0"/>
              <a:ea typeface="Verdana" panose="020B0604030504040204" pitchFamily="34" charset="0"/>
              <a:cs typeface="Segoe UI" panose="020B0502040204020203" pitchFamily="34" charset="0"/>
            </a:endParaRPr>
          </a:p>
          <a:p>
            <a:pPr marL="342900" indent="-342900" algn="just">
              <a:lnSpc>
                <a:spcPct val="80000"/>
              </a:lnSpc>
              <a:spcAft>
                <a:spcPts val="600"/>
              </a:spcAft>
              <a:buFont typeface="Arial" panose="020B0604020202020204" pitchFamily="34" charset="0"/>
              <a:buChar char="•"/>
            </a:pPr>
            <a:r>
              <a:rPr lang="de-DE" sz="2400" dirty="0">
                <a:latin typeface="Segoe UI" panose="020B0502040204020203" pitchFamily="34" charset="0"/>
                <a:ea typeface="Verdana" panose="020B0604030504040204" pitchFamily="34" charset="0"/>
                <a:cs typeface="Segoe UI" panose="020B0502040204020203" pitchFamily="34" charset="0"/>
              </a:rPr>
              <a:t>Hilfe bei der Inventarisierung und Notfallplanung</a:t>
            </a:r>
            <a:endParaRPr lang="de-CH" sz="2400" dirty="0">
              <a:latin typeface="Segoe UI" panose="020B0502040204020203" pitchFamily="34" charset="0"/>
              <a:ea typeface="Verdana" panose="020B0604030504040204" pitchFamily="34" charset="0"/>
              <a:cs typeface="Segoe UI" panose="020B0502040204020203" pitchFamily="34" charset="0"/>
            </a:endParaRPr>
          </a:p>
        </p:txBody>
      </p:sp>
      <p:pic>
        <p:nvPicPr>
          <p:cNvPr id="8" name="Grafik 7"/>
          <p:cNvPicPr>
            <a:picLocks noChangeAspect="1"/>
          </p:cNvPicPr>
          <p:nvPr/>
        </p:nvPicPr>
        <p:blipFill>
          <a:blip r:embed="rId3"/>
          <a:stretch>
            <a:fillRect/>
          </a:stretch>
        </p:blipFill>
        <p:spPr>
          <a:xfrm>
            <a:off x="7834489" y="565337"/>
            <a:ext cx="4357511" cy="5806436"/>
          </a:xfrm>
          <a:prstGeom prst="rect">
            <a:avLst/>
          </a:prstGeom>
        </p:spPr>
      </p:pic>
    </p:spTree>
    <p:extLst>
      <p:ext uri="{BB962C8B-B14F-4D97-AF65-F5344CB8AC3E}">
        <p14:creationId xmlns:p14="http://schemas.microsoft.com/office/powerpoint/2010/main" val="1475728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tertitel 2"/>
          <p:cNvSpPr txBox="1">
            <a:spLocks/>
          </p:cNvSpPr>
          <p:nvPr/>
        </p:nvSpPr>
        <p:spPr>
          <a:xfrm>
            <a:off x="783435" y="1288552"/>
            <a:ext cx="10625129" cy="533898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Verdana" panose="020B0604030504040204" pitchFamily="34" charset="0"/>
                <a:cs typeface="Verdana" panose="020B060403050404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Verdana" panose="020B0604030504040204" pitchFamily="34" charset="0"/>
                <a:cs typeface="Verdana" panose="020B060403050404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Verdana" panose="020B0604030504040204" pitchFamily="34" charset="0"/>
                <a:cs typeface="Verdana" panose="020B060403050404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Verdana" panose="020B0604030504040204" pitchFamily="34" charset="0"/>
                <a:cs typeface="Verdana" panose="020B060403050404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de-DE" b="1" dirty="0"/>
          </a:p>
          <a:p>
            <a:pPr algn="l"/>
            <a:r>
              <a:rPr lang="de-CH" dirty="0"/>
              <a:t>	</a:t>
            </a:r>
            <a:endParaRPr lang="de-DE" b="1" dirty="0"/>
          </a:p>
          <a:p>
            <a:pPr algn="l"/>
            <a:endParaRPr lang="de-DE" dirty="0"/>
          </a:p>
          <a:p>
            <a:pPr marL="342900" indent="-342900" algn="l">
              <a:buFontTx/>
              <a:buChar char="-"/>
            </a:pPr>
            <a:endParaRPr lang="de-DE" dirty="0"/>
          </a:p>
        </p:txBody>
      </p:sp>
      <p:sp>
        <p:nvSpPr>
          <p:cNvPr id="5" name="Titel 1"/>
          <p:cNvSpPr txBox="1">
            <a:spLocks/>
          </p:cNvSpPr>
          <p:nvPr/>
        </p:nvSpPr>
        <p:spPr>
          <a:xfrm>
            <a:off x="350396" y="567082"/>
            <a:ext cx="11717425" cy="5723835"/>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r>
              <a:rPr lang="de-DE" sz="2600" dirty="0">
                <a:latin typeface="Segoe UI" panose="020B0502040204020203" pitchFamily="34" charset="0"/>
                <a:cs typeface="Segoe UI" panose="020B0502040204020203" pitchFamily="34" charset="0"/>
              </a:rPr>
              <a:t>Recherche zu Kulturgütern, Schutzstatus</a:t>
            </a:r>
            <a:endParaRPr lang="de-DE" sz="2600" b="0" dirty="0">
              <a:latin typeface="Segoe UI" panose="020B0502040204020203" pitchFamily="34" charset="0"/>
              <a:cs typeface="Segoe UI" panose="020B0502040204020203" pitchFamily="34" charset="0"/>
            </a:endParaRPr>
          </a:p>
          <a:p>
            <a:endParaRPr lang="de-DE" sz="2600" dirty="0">
              <a:latin typeface="Segoe UI" panose="020B0502040204020203" pitchFamily="34" charset="0"/>
              <a:cs typeface="Segoe UI" panose="020B0502040204020203" pitchFamily="34" charset="0"/>
            </a:endParaRPr>
          </a:p>
          <a:p>
            <a:endParaRPr lang="de-DE" sz="2600" b="0" dirty="0">
              <a:latin typeface="Segoe UI" panose="020B0502040204020203" pitchFamily="34" charset="0"/>
              <a:cs typeface="Segoe UI" panose="020B0502040204020203" pitchFamily="34" charset="0"/>
            </a:endParaRPr>
          </a:p>
          <a:p>
            <a:r>
              <a:rPr lang="de-DE" sz="2800" b="0" dirty="0">
                <a:latin typeface="Segoe UI" panose="020B0502040204020203" pitchFamily="34" charset="0"/>
                <a:cs typeface="Segoe UI" panose="020B0502040204020203" pitchFamily="34" charset="0"/>
                <a:hlinkClick r:id="rId2"/>
              </a:rPr>
              <a:t>https://www.babs.admin.ch/de/aufgabenbabs/kgs/inventar.html</a:t>
            </a:r>
            <a:endParaRPr lang="de-DE" sz="2800" b="0" dirty="0">
              <a:latin typeface="Segoe UI" panose="020B0502040204020203" pitchFamily="34" charset="0"/>
              <a:cs typeface="Segoe UI" panose="020B0502040204020203" pitchFamily="34" charset="0"/>
            </a:endParaRPr>
          </a:p>
          <a:p>
            <a:endParaRPr lang="de-DE" sz="2800" b="0" dirty="0"/>
          </a:p>
          <a:p>
            <a:endParaRPr lang="de-DE" sz="3200" b="0" dirty="0"/>
          </a:p>
        </p:txBody>
      </p:sp>
    </p:spTree>
    <p:extLst>
      <p:ext uri="{BB962C8B-B14F-4D97-AF65-F5344CB8AC3E}">
        <p14:creationId xmlns:p14="http://schemas.microsoft.com/office/powerpoint/2010/main" val="150816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27514" y="564266"/>
            <a:ext cx="7003637" cy="944545"/>
          </a:xfrm>
        </p:spPr>
        <p:txBody>
          <a:bodyPr/>
          <a:lstStyle/>
          <a:p>
            <a:pPr algn="just"/>
            <a:r>
              <a:rPr lang="de-DE" sz="2400" dirty="0">
                <a:latin typeface="Segoe UI" panose="020B0502040204020203" pitchFamily="34" charset="0"/>
                <a:cs typeface="Segoe UI" panose="020B0502040204020203" pitchFamily="34" charset="0"/>
              </a:rPr>
              <a:t>Hilfe bei der Inventarisierung: Merkblätter des </a:t>
            </a:r>
            <a:br>
              <a:rPr lang="de-DE" sz="2400" dirty="0">
                <a:latin typeface="Segoe UI" panose="020B0502040204020203" pitchFamily="34" charset="0"/>
                <a:cs typeface="Segoe UI" panose="020B0502040204020203" pitchFamily="34" charset="0"/>
              </a:rPr>
            </a:br>
            <a:r>
              <a:rPr lang="de-DE" sz="2400" dirty="0">
                <a:latin typeface="Segoe UI" panose="020B0502040204020203" pitchFamily="34" charset="0"/>
                <a:cs typeface="Segoe UI" panose="020B0502040204020203" pitchFamily="34" charset="0"/>
              </a:rPr>
              <a:t>KGS zu den verschiedenen Objektgattungen </a:t>
            </a:r>
            <a:endParaRPr lang="de-CH" sz="2400" dirty="0">
              <a:latin typeface="Segoe UI" panose="020B0502040204020203" pitchFamily="34" charset="0"/>
              <a:cs typeface="Segoe UI" panose="020B0502040204020203" pitchFamily="34" charset="0"/>
            </a:endParaRPr>
          </a:p>
        </p:txBody>
      </p:sp>
      <p:pic>
        <p:nvPicPr>
          <p:cNvPr id="5" name="Inhaltsplatzhalter 4"/>
          <p:cNvPicPr>
            <a:picLocks noGrp="1" noChangeAspect="1"/>
          </p:cNvPicPr>
          <p:nvPr>
            <p:ph idx="1"/>
          </p:nvPr>
        </p:nvPicPr>
        <p:blipFill rotWithShape="1">
          <a:blip r:embed="rId3"/>
          <a:srcRect l="34298" t="4159" r="33538"/>
          <a:stretch/>
        </p:blipFill>
        <p:spPr>
          <a:xfrm>
            <a:off x="0" y="0"/>
            <a:ext cx="4840020" cy="6858000"/>
          </a:xfrm>
          <a:prstGeom prst="rect">
            <a:avLst/>
          </a:prstGeom>
        </p:spPr>
      </p:pic>
      <p:sp>
        <p:nvSpPr>
          <p:cNvPr id="4" name="Rechteck 3"/>
          <p:cNvSpPr/>
          <p:nvPr/>
        </p:nvSpPr>
        <p:spPr>
          <a:xfrm>
            <a:off x="5027515" y="1368400"/>
            <a:ext cx="6816142" cy="1015663"/>
          </a:xfrm>
          <a:prstGeom prst="rect">
            <a:avLst/>
          </a:prstGeom>
        </p:spPr>
        <p:txBody>
          <a:bodyPr wrap="square">
            <a:spAutoFit/>
          </a:bodyPr>
          <a:lstStyle/>
          <a:p>
            <a:endParaRPr lang="de-CH" dirty="0">
              <a:latin typeface="Segoe UI" panose="020B0502040204020203" pitchFamily="34" charset="0"/>
              <a:cs typeface="Segoe UI" panose="020B0502040204020203" pitchFamily="34" charset="0"/>
            </a:endParaRPr>
          </a:p>
          <a:p>
            <a:r>
              <a:rPr lang="de-CH" sz="2400" dirty="0">
                <a:latin typeface="Segoe UI" panose="020B0502040204020203" pitchFamily="34" charset="0"/>
                <a:cs typeface="Segoe UI" panose="020B0502040204020203" pitchFamily="34" charset="0"/>
                <a:hlinkClick r:id="rId4"/>
              </a:rPr>
              <a:t>Link zur Website</a:t>
            </a:r>
            <a:endParaRPr lang="de-CH" sz="2400" dirty="0">
              <a:latin typeface="Segoe UI" panose="020B0502040204020203" pitchFamily="34" charset="0"/>
              <a:cs typeface="Segoe UI" panose="020B0502040204020203" pitchFamily="34" charset="0"/>
            </a:endParaRPr>
          </a:p>
          <a:p>
            <a:endParaRPr lang="de-CH" dirty="0"/>
          </a:p>
        </p:txBody>
      </p:sp>
    </p:spTree>
    <p:extLst>
      <p:ext uri="{BB962C8B-B14F-4D97-AF65-F5344CB8AC3E}">
        <p14:creationId xmlns:p14="http://schemas.microsoft.com/office/powerpoint/2010/main" val="2793594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244509" y="1543799"/>
            <a:ext cx="11280950" cy="4706276"/>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endParaRPr lang="de-DE" sz="3200" b="0" dirty="0"/>
          </a:p>
        </p:txBody>
      </p:sp>
      <p:sp>
        <p:nvSpPr>
          <p:cNvPr id="4" name="Titel 1"/>
          <p:cNvSpPr txBox="1">
            <a:spLocks/>
          </p:cNvSpPr>
          <p:nvPr/>
        </p:nvSpPr>
        <p:spPr>
          <a:xfrm>
            <a:off x="344885" y="562769"/>
            <a:ext cx="11715078" cy="5576047"/>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pPr algn="just">
              <a:spcAft>
                <a:spcPts val="600"/>
              </a:spcAft>
            </a:pPr>
            <a:r>
              <a:rPr lang="de-DE" sz="2400" dirty="0">
                <a:latin typeface="Segoe UI" panose="020B0502040204020203" pitchFamily="34" charset="0"/>
                <a:cs typeface="Segoe UI" panose="020B0502040204020203" pitchFamily="34" charset="0"/>
              </a:rPr>
              <a:t>Wenn Kulturgüter/ Devotionalien einen kulturhistorischen Wert haben, aber vor Ort nicht geschätzt werden …</a:t>
            </a:r>
          </a:p>
          <a:p>
            <a:pPr algn="just">
              <a:spcAft>
                <a:spcPts val="600"/>
              </a:spcAft>
            </a:pPr>
            <a:endParaRPr lang="de-DE" sz="2400" b="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Weitervermittlung ist bei Objekten mit einem Wert unter 20.000 Fr. dem     </a:t>
            </a:r>
          </a:p>
          <a:p>
            <a:pPr algn="just">
              <a:spcAft>
                <a:spcPts val="600"/>
              </a:spcAft>
            </a:pPr>
            <a:r>
              <a:rPr lang="de-DE" sz="2400" b="0" dirty="0">
                <a:latin typeface="Segoe UI" panose="020B0502040204020203" pitchFamily="34" charset="0"/>
                <a:cs typeface="Segoe UI" panose="020B0502040204020203" pitchFamily="34" charset="0"/>
              </a:rPr>
              <a:t>     Kirchenrecht nach grundsätzlich möglich, dabei gilt:</a:t>
            </a:r>
          </a:p>
          <a:p>
            <a:pPr marL="800100" lvl="1" indent="-342900" algn="just">
              <a:spcAft>
                <a:spcPts val="600"/>
              </a:spcAft>
              <a:buFont typeface="Courier New" panose="02070309020205020404" pitchFamily="49" charset="0"/>
              <a:buChar char="o"/>
            </a:pPr>
            <a:r>
              <a:rPr lang="de-DE" sz="2400" b="0" dirty="0">
                <a:latin typeface="Segoe UI" panose="020B0502040204020203" pitchFamily="34" charset="0"/>
                <a:cs typeface="Segoe UI" panose="020B0502040204020203" pitchFamily="34" charset="0"/>
              </a:rPr>
              <a:t>kirchliche Kunst sollte in Kirchenbesitz bleiben: die Objekte sollten in </a:t>
            </a:r>
            <a:r>
              <a:rPr lang="de-DE" sz="600" b="0" dirty="0">
                <a:latin typeface="Segoe UI" panose="020B0502040204020203" pitchFamily="34" charset="0"/>
                <a:cs typeface="Segoe UI" panose="020B0502040204020203" pitchFamily="34" charset="0"/>
              </a:rPr>
              <a:t>		</a:t>
            </a:r>
            <a:r>
              <a:rPr lang="de-DE" sz="2400" b="0" dirty="0">
                <a:latin typeface="Segoe UI" panose="020B0502040204020203" pitchFamily="34" charset="0"/>
                <a:cs typeface="Segoe UI" panose="020B0502040204020203" pitchFamily="34" charset="0"/>
              </a:rPr>
              <a:t>dem Bereich, für welchen sie geschaffen wurden, verbleiben</a:t>
            </a:r>
          </a:p>
          <a:p>
            <a:pPr marL="800100" lvl="1" indent="-342900" algn="just">
              <a:spcAft>
                <a:spcPts val="600"/>
              </a:spcAft>
              <a:buFont typeface="Courier New" panose="02070309020205020404" pitchFamily="49" charset="0"/>
              <a:buChar char="o"/>
            </a:pPr>
            <a:r>
              <a:rPr lang="de-DE" sz="2400" b="0" dirty="0">
                <a:latin typeface="Segoe UI" panose="020B0502040204020203" pitchFamily="34" charset="0"/>
                <a:cs typeface="Segoe UI" panose="020B0502040204020203" pitchFamily="34" charset="0"/>
              </a:rPr>
              <a:t>nur in Ausnahmefällen Weitergabe oder Verkauf an Private </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wenn wertvolle Objekte in neuen Besitz übergehen, sollten  </a:t>
            </a:r>
          </a:p>
          <a:p>
            <a:pPr algn="just">
              <a:spcAft>
                <a:spcPts val="600"/>
              </a:spcAft>
            </a:pPr>
            <a:r>
              <a:rPr lang="de-DE" sz="2400" b="0" dirty="0">
                <a:latin typeface="Segoe UI" panose="020B0502040204020203" pitchFamily="34" charset="0"/>
                <a:cs typeface="Segoe UI" panose="020B0502040204020203" pitchFamily="34" charset="0"/>
              </a:rPr>
              <a:t>    Denkmalpflege/ KGS über den neuen Standort informiert werden, damit     </a:t>
            </a:r>
          </a:p>
          <a:p>
            <a:pPr algn="just">
              <a:spcAft>
                <a:spcPts val="600"/>
              </a:spcAft>
            </a:pPr>
            <a:r>
              <a:rPr lang="de-DE" sz="2400" b="0" dirty="0">
                <a:latin typeface="Segoe UI" panose="020B0502040204020203" pitchFamily="34" charset="0"/>
                <a:cs typeface="Segoe UI" panose="020B0502040204020203" pitchFamily="34" charset="0"/>
              </a:rPr>
              <a:t>    diese ihre Unterlagen à jour halten können</a:t>
            </a:r>
          </a:p>
          <a:p>
            <a:endParaRPr lang="de-DE" sz="2000" b="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397339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351860" y="560492"/>
            <a:ext cx="11385452" cy="5470832"/>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r>
              <a:rPr lang="de-DE" sz="2400" dirty="0">
                <a:latin typeface="Segoe UI" panose="020B0502040204020203" pitchFamily="34" charset="0"/>
                <a:cs typeface="Segoe UI" panose="020B0502040204020203" pitchFamily="34" charset="0"/>
              </a:rPr>
              <a:t>Einlagerung</a:t>
            </a:r>
            <a:r>
              <a:rPr lang="de-DE" sz="2400" b="0" dirty="0">
                <a:latin typeface="Segoe UI" panose="020B0502040204020203" pitchFamily="34" charset="0"/>
                <a:cs typeface="Segoe UI" panose="020B0502040204020203" pitchFamily="34" charset="0"/>
              </a:rPr>
              <a:t> </a:t>
            </a:r>
          </a:p>
          <a:p>
            <a:pPr algn="just">
              <a:spcAft>
                <a:spcPts val="600"/>
              </a:spcAft>
            </a:pPr>
            <a:endParaRPr lang="de-DE" sz="2400" b="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Objekte, die wichtige für die Geschichte der Ortskirche sind, sollten möglichst vor Ort bleiben</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Ideal für die Zukunft: gemeinsame </a:t>
            </a:r>
            <a:r>
              <a:rPr lang="de-DE" sz="2400" b="0">
                <a:latin typeface="Segoe UI" panose="020B0502040204020203" pitchFamily="34" charset="0"/>
                <a:cs typeface="Segoe UI" panose="020B0502040204020203" pitchFamily="34" charset="0"/>
              </a:rPr>
              <a:t>Kulturgüterräume / Archive</a:t>
            </a:r>
            <a:endParaRPr lang="de-DE" sz="2400" b="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setzt gute Vernetzung / Zusammenarbeit über Pfarreigrenzen hinaus</a:t>
            </a:r>
          </a:p>
          <a:p>
            <a:pPr marL="342900" indent="-342900">
              <a:buFontTx/>
              <a:buChar char="-"/>
            </a:pPr>
            <a:endParaRPr lang="de-DE" sz="2400" b="0" dirty="0">
              <a:latin typeface="Segoe UI" panose="020B0502040204020203" pitchFamily="34" charset="0"/>
              <a:cs typeface="Segoe UI" panose="020B0502040204020203" pitchFamily="34" charset="0"/>
            </a:endParaRPr>
          </a:p>
          <a:p>
            <a:pPr marL="342900" indent="-342900">
              <a:buFontTx/>
              <a:buChar char="-"/>
            </a:pPr>
            <a:endParaRPr lang="de-DE" sz="2400" b="0" dirty="0">
              <a:latin typeface="Segoe UI" panose="020B0502040204020203" pitchFamily="34" charset="0"/>
              <a:cs typeface="Segoe UI" panose="020B0502040204020203" pitchFamily="34" charset="0"/>
            </a:endParaRPr>
          </a:p>
          <a:p>
            <a:pPr marL="342900" indent="-342900">
              <a:buFontTx/>
              <a:buChar char="-"/>
            </a:pPr>
            <a:endParaRPr lang="de-DE" sz="2400" b="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657140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244509" y="1543799"/>
            <a:ext cx="11280950" cy="4706276"/>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endParaRPr lang="de-DE" sz="3200" b="0" dirty="0"/>
          </a:p>
        </p:txBody>
      </p:sp>
      <p:sp>
        <p:nvSpPr>
          <p:cNvPr id="4" name="Rechteck 3"/>
          <p:cNvSpPr/>
          <p:nvPr/>
        </p:nvSpPr>
        <p:spPr>
          <a:xfrm>
            <a:off x="396909" y="1293075"/>
            <a:ext cx="184731" cy="369332"/>
          </a:xfrm>
          <a:prstGeom prst="rect">
            <a:avLst/>
          </a:prstGeom>
        </p:spPr>
        <p:txBody>
          <a:bodyPr wrap="none">
            <a:spAutoFit/>
          </a:bodyPr>
          <a:lstStyle/>
          <a:p>
            <a:endParaRPr lang="de-CH" dirty="0"/>
          </a:p>
        </p:txBody>
      </p:sp>
      <p:sp>
        <p:nvSpPr>
          <p:cNvPr id="5" name="Titel 1"/>
          <p:cNvSpPr txBox="1">
            <a:spLocks/>
          </p:cNvSpPr>
          <p:nvPr/>
        </p:nvSpPr>
        <p:spPr>
          <a:xfrm>
            <a:off x="349118" y="559636"/>
            <a:ext cx="11363099" cy="4733257"/>
          </a:xfrm>
          <a:prstGeom prst="rect">
            <a:avLst/>
          </a:prstGeom>
        </p:spPr>
        <p:txBody>
          <a:bodyPr>
            <a:normAutofit fontScale="92500" lnSpcReduction="20000"/>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pPr algn="just">
              <a:spcAft>
                <a:spcPts val="600"/>
              </a:spcAft>
            </a:pPr>
            <a:r>
              <a:rPr lang="de-DE" sz="2600" dirty="0">
                <a:latin typeface="Segoe UI" panose="020B0502040204020203" pitchFamily="34" charset="0"/>
                <a:cs typeface="Segoe UI" panose="020B0502040204020203" pitchFamily="34" charset="0"/>
              </a:rPr>
              <a:t>Weitervermittlung im kirchlichen Bereich</a:t>
            </a:r>
          </a:p>
          <a:p>
            <a:pPr algn="just">
              <a:spcAft>
                <a:spcPts val="600"/>
              </a:spcAft>
            </a:pPr>
            <a:endParaRPr lang="de-DE" sz="2600" b="0" dirty="0">
              <a:latin typeface="Segoe UI" panose="020B0502040204020203" pitchFamily="34" charset="0"/>
              <a:cs typeface="Segoe UI" panose="020B0502040204020203" pitchFamily="34" charset="0"/>
            </a:endParaRPr>
          </a:p>
          <a:p>
            <a:pPr marL="457200" indent="-4572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Inländische Mission, Marktplatz</a:t>
            </a:r>
          </a:p>
          <a:p>
            <a:pPr marL="457200" indent="-4572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Anfrage an das Bistumsarchiv</a:t>
            </a:r>
          </a:p>
          <a:p>
            <a:pPr marL="457200" indent="-4572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Vermittlung via Denkmalpflege</a:t>
            </a:r>
          </a:p>
          <a:p>
            <a:pPr algn="just">
              <a:spcAft>
                <a:spcPts val="600"/>
              </a:spcAft>
            </a:pPr>
            <a:r>
              <a:rPr lang="de-DE" sz="2600" b="0" dirty="0">
                <a:latin typeface="Segoe UI" panose="020B0502040204020203" pitchFamily="34" charset="0"/>
                <a:cs typeface="Segoe UI" panose="020B0502040204020203" pitchFamily="34" charset="0"/>
              </a:rPr>
              <a:t>	(Bauteillager </a:t>
            </a:r>
            <a:r>
              <a:rPr lang="de-DE" sz="2600" b="0" dirty="0" err="1">
                <a:latin typeface="Segoe UI" panose="020B0502040204020203" pitchFamily="34" charset="0"/>
                <a:cs typeface="Segoe UI" panose="020B0502040204020203" pitchFamily="34" charset="0"/>
              </a:rPr>
              <a:t>u.ä.</a:t>
            </a:r>
            <a:r>
              <a:rPr lang="de-DE" sz="2600" b="0" dirty="0">
                <a:latin typeface="Segoe UI" panose="020B0502040204020203" pitchFamily="34" charset="0"/>
                <a:cs typeface="Segoe UI" panose="020B0502040204020203" pitchFamily="34" charset="0"/>
              </a:rPr>
              <a:t>)</a:t>
            </a:r>
          </a:p>
          <a:p>
            <a:endParaRPr lang="de-DE" sz="2600" b="0" dirty="0">
              <a:latin typeface="Segoe UI" panose="020B0502040204020203" pitchFamily="34" charset="0"/>
              <a:cs typeface="Segoe UI" panose="020B0502040204020203" pitchFamily="34" charset="0"/>
            </a:endParaRPr>
          </a:p>
          <a:p>
            <a:pPr marL="342900" indent="-342900">
              <a:buFontTx/>
              <a:buChar char="-"/>
            </a:pPr>
            <a:endParaRPr lang="de-DE" sz="2400" b="0" dirty="0">
              <a:latin typeface="Segoe UI" panose="020B0502040204020203" pitchFamily="34" charset="0"/>
              <a:cs typeface="Segoe UI" panose="020B0502040204020203" pitchFamily="34" charset="0"/>
            </a:endParaRPr>
          </a:p>
          <a:p>
            <a:endParaRPr lang="de-CH" sz="2800" b="0" dirty="0">
              <a:latin typeface="Segoe UI" panose="020B0502040204020203" pitchFamily="34" charset="0"/>
              <a:cs typeface="Segoe UI" panose="020B0502040204020203" pitchFamily="34" charset="0"/>
            </a:endParaRPr>
          </a:p>
          <a:p>
            <a:endParaRPr lang="de-DE" sz="2400" b="0" dirty="0">
              <a:latin typeface="Segoe UI" panose="020B0502040204020203" pitchFamily="34" charset="0"/>
              <a:cs typeface="Segoe UI" panose="020B0502040204020203" pitchFamily="34" charset="0"/>
            </a:endParaRPr>
          </a:p>
          <a:p>
            <a:endParaRPr lang="de-DE" sz="2400" b="0" dirty="0">
              <a:latin typeface="Segoe UI" panose="020B0502040204020203" pitchFamily="34" charset="0"/>
              <a:cs typeface="Segoe UI" panose="020B0502040204020203" pitchFamily="34" charset="0"/>
            </a:endParaRPr>
          </a:p>
          <a:p>
            <a:endParaRPr lang="de-DE" sz="2400" b="0" dirty="0">
              <a:latin typeface="Segoe UI" panose="020B0502040204020203" pitchFamily="34" charset="0"/>
              <a:cs typeface="Segoe UI" panose="020B0502040204020203" pitchFamily="34" charset="0"/>
            </a:endParaRPr>
          </a:p>
          <a:p>
            <a:endParaRPr lang="de-DE" sz="2400" b="0" dirty="0">
              <a:latin typeface="Segoe UI" panose="020B0502040204020203" pitchFamily="34" charset="0"/>
              <a:cs typeface="Segoe UI" panose="020B0502040204020203" pitchFamily="34" charset="0"/>
            </a:endParaRPr>
          </a:p>
          <a:p>
            <a:endParaRPr lang="de-DE" sz="2400" b="0" dirty="0">
              <a:latin typeface="Segoe UI" panose="020B0502040204020203" pitchFamily="34" charset="0"/>
              <a:cs typeface="Segoe UI" panose="020B0502040204020203" pitchFamily="34" charset="0"/>
            </a:endParaRPr>
          </a:p>
          <a:p>
            <a:r>
              <a:rPr lang="de-DE" sz="2400" b="0" dirty="0">
                <a:latin typeface="Segoe UI" panose="020B0502040204020203" pitchFamily="34" charset="0"/>
                <a:cs typeface="Segoe UI" panose="020B0502040204020203" pitchFamily="34" charset="0"/>
              </a:rPr>
              <a:t> </a:t>
            </a:r>
          </a:p>
        </p:txBody>
      </p:sp>
      <p:pic>
        <p:nvPicPr>
          <p:cNvPr id="6" name="Grafik 5"/>
          <p:cNvPicPr>
            <a:picLocks noChangeAspect="1"/>
          </p:cNvPicPr>
          <p:nvPr/>
        </p:nvPicPr>
        <p:blipFill rotWithShape="1">
          <a:blip r:embed="rId2"/>
          <a:srcRect l="3424" r="25019" b="2169"/>
          <a:stretch/>
        </p:blipFill>
        <p:spPr>
          <a:xfrm>
            <a:off x="5768622" y="1662407"/>
            <a:ext cx="5201621" cy="3943024"/>
          </a:xfrm>
          <a:prstGeom prst="rect">
            <a:avLst/>
          </a:prstGeom>
        </p:spPr>
      </p:pic>
    </p:spTree>
    <p:extLst>
      <p:ext uri="{BB962C8B-B14F-4D97-AF65-F5344CB8AC3E}">
        <p14:creationId xmlns:p14="http://schemas.microsoft.com/office/powerpoint/2010/main" val="3355703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351860" y="560492"/>
            <a:ext cx="11385452" cy="5470832"/>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r>
              <a:rPr lang="de-DE" sz="2400" dirty="0">
                <a:latin typeface="Segoe UI" panose="020B0502040204020203" pitchFamily="34" charset="0"/>
                <a:cs typeface="Segoe UI" panose="020B0502040204020203" pitchFamily="34" charset="0"/>
              </a:rPr>
              <a:t>Weitervermittlung an Museen</a:t>
            </a:r>
            <a:endParaRPr lang="de-DE" sz="2400" b="0" dirty="0">
              <a:latin typeface="Segoe UI" panose="020B0502040204020203" pitchFamily="34" charset="0"/>
              <a:cs typeface="Segoe UI" panose="020B0502040204020203" pitchFamily="34" charset="0"/>
            </a:endParaRPr>
          </a:p>
          <a:p>
            <a:pPr algn="just">
              <a:spcAft>
                <a:spcPts val="600"/>
              </a:spcAft>
            </a:pPr>
            <a:endParaRPr lang="de-DE" sz="2400" b="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Transparenz, gute Dokumentation der Vorgänge, Archivierung der Schenkungsverträge</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Denkmalamt/ KGS über neuen Standort der Objekte informieren</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Kantonale historische Museen/ Heimatmuseen / Sammlungen für religiöse Volkskunst</a:t>
            </a:r>
          </a:p>
          <a:p>
            <a:pPr marL="342900" indent="-342900">
              <a:buFontTx/>
              <a:buChar char="-"/>
            </a:pPr>
            <a:endParaRPr lang="de-DE" sz="2400" b="0" dirty="0">
              <a:latin typeface="Segoe UI" panose="020B0502040204020203" pitchFamily="34" charset="0"/>
              <a:cs typeface="Segoe UI" panose="020B0502040204020203" pitchFamily="34" charset="0"/>
            </a:endParaRPr>
          </a:p>
          <a:p>
            <a:pPr marL="342900" indent="-342900">
              <a:buFontTx/>
              <a:buChar char="-"/>
            </a:pPr>
            <a:endParaRPr lang="de-DE" sz="2400" b="0" dirty="0">
              <a:latin typeface="Segoe UI" panose="020B0502040204020203" pitchFamily="34" charset="0"/>
              <a:cs typeface="Segoe UI" panose="020B0502040204020203" pitchFamily="34" charset="0"/>
            </a:endParaRPr>
          </a:p>
          <a:p>
            <a:pPr marL="342900" indent="-342900">
              <a:buFontTx/>
              <a:buChar char="-"/>
            </a:pPr>
            <a:endParaRPr lang="de-DE" sz="2400" b="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52956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52778" y="564990"/>
            <a:ext cx="11489266" cy="4351338"/>
          </a:xfrm>
        </p:spPr>
        <p:txBody>
          <a:bodyPr/>
          <a:lstStyle/>
          <a:p>
            <a:pPr marL="0" indent="0" algn="just">
              <a:spcBef>
                <a:spcPts val="0"/>
              </a:spcBef>
              <a:spcAft>
                <a:spcPts val="600"/>
              </a:spcAft>
              <a:buNone/>
            </a:pPr>
            <a:r>
              <a:rPr lang="de-DE" b="1" dirty="0">
                <a:latin typeface="Segoe UI" panose="020B0502040204020203" pitchFamily="34" charset="0"/>
                <a:cs typeface="Segoe UI" panose="020B0502040204020203" pitchFamily="34" charset="0"/>
              </a:rPr>
              <a:t>Was sind Kulturgüter ?</a:t>
            </a:r>
          </a:p>
          <a:p>
            <a:pPr marL="0" indent="0" algn="just">
              <a:spcBef>
                <a:spcPts val="0"/>
              </a:spcBef>
              <a:spcAft>
                <a:spcPts val="600"/>
              </a:spcAft>
              <a:buNone/>
            </a:pPr>
            <a:endParaRPr lang="de-DE" b="1" dirty="0">
              <a:latin typeface="Segoe UI" panose="020B0502040204020203" pitchFamily="34" charset="0"/>
              <a:cs typeface="Segoe UI" panose="020B0502040204020203" pitchFamily="34" charset="0"/>
            </a:endParaRPr>
          </a:p>
          <a:p>
            <a:pPr algn="just">
              <a:spcBef>
                <a:spcPts val="0"/>
              </a:spcBef>
              <a:spcAft>
                <a:spcPts val="600"/>
              </a:spcAft>
            </a:pPr>
            <a:r>
              <a:rPr lang="de-CH" dirty="0">
                <a:latin typeface="Segoe UI" panose="020B0502040204020203" pitchFamily="34" charset="0"/>
                <a:cs typeface="Segoe UI" panose="020B0502040204020203" pitchFamily="34" charset="0"/>
              </a:rPr>
              <a:t>Duden: «etwas, was als kultureller Wert Bestand hat und bewahrt wird»</a:t>
            </a:r>
          </a:p>
          <a:p>
            <a:pPr algn="just">
              <a:spcBef>
                <a:spcPts val="0"/>
              </a:spcBef>
              <a:spcAft>
                <a:spcPts val="600"/>
              </a:spcAft>
            </a:pPr>
            <a:r>
              <a:rPr lang="de-CH" dirty="0">
                <a:latin typeface="Segoe UI" panose="020B0502040204020203" pitchFamily="34" charset="0"/>
                <a:cs typeface="Segoe UI" panose="020B0502040204020203" pitchFamily="34" charset="0"/>
              </a:rPr>
              <a:t>mobil oder immobil</a:t>
            </a:r>
          </a:p>
          <a:p>
            <a:pPr algn="just">
              <a:spcBef>
                <a:spcPts val="0"/>
              </a:spcBef>
              <a:spcAft>
                <a:spcPts val="600"/>
              </a:spcAft>
            </a:pPr>
            <a:r>
              <a:rPr lang="de-CH" dirty="0">
                <a:latin typeface="Segoe UI" panose="020B0502040204020203" pitchFamily="34" charset="0"/>
                <a:cs typeface="Segoe UI" panose="020B0502040204020203" pitchFamily="34" charset="0"/>
              </a:rPr>
              <a:t>materiell (Objekte) oder immateriell (Traditionen)</a:t>
            </a:r>
          </a:p>
          <a:p>
            <a:pPr algn="just">
              <a:spcBef>
                <a:spcPts val="0"/>
              </a:spcBef>
              <a:spcAft>
                <a:spcPts val="600"/>
              </a:spcAft>
            </a:pPr>
            <a:r>
              <a:rPr lang="de-CH" dirty="0">
                <a:latin typeface="Segoe UI" panose="020B0502040204020203" pitchFamily="34" charset="0"/>
                <a:cs typeface="Segoe UI" panose="020B0502040204020203" pitchFamily="34" charset="0"/>
              </a:rPr>
              <a:t>Idee des Erbes, identitätsstiftend für ein Land / eine Nation</a:t>
            </a:r>
          </a:p>
          <a:p>
            <a:pPr algn="just">
              <a:spcBef>
                <a:spcPts val="0"/>
              </a:spcBef>
              <a:spcAft>
                <a:spcPts val="600"/>
              </a:spcAft>
            </a:pPr>
            <a:r>
              <a:rPr lang="de-DE" dirty="0">
                <a:latin typeface="Segoe UI" panose="020B0502040204020203" pitchFamily="34" charset="0"/>
                <a:cs typeface="Segoe UI" panose="020B0502040204020203" pitchFamily="34" charset="0"/>
              </a:rPr>
              <a:t>Unterschied zum Denkmal: Denkmal / Monument bezeichnet meist Architektur und </a:t>
            </a:r>
            <a:r>
              <a:rPr lang="de-DE" dirty="0" err="1">
                <a:latin typeface="Segoe UI" panose="020B0502040204020203" pitchFamily="34" charset="0"/>
                <a:cs typeface="Segoe UI" panose="020B0502040204020203" pitchFamily="34" charset="0"/>
              </a:rPr>
              <a:t>grössere</a:t>
            </a:r>
            <a:r>
              <a:rPr lang="de-DE" dirty="0">
                <a:latin typeface="Segoe UI" panose="020B0502040204020203" pitchFamily="34" charset="0"/>
                <a:cs typeface="Segoe UI" panose="020B0502040204020203" pitchFamily="34" charset="0"/>
              </a:rPr>
              <a:t> Strukturen</a:t>
            </a:r>
          </a:p>
          <a:p>
            <a:pPr marL="0" indent="0">
              <a:buNone/>
            </a:pPr>
            <a:endParaRPr lang="de-CH" dirty="0">
              <a:latin typeface="Segoe UI" panose="020B0502040204020203" pitchFamily="34" charset="0"/>
              <a:cs typeface="Segoe UI" panose="020B0502040204020203" pitchFamily="34" charset="0"/>
            </a:endParaRPr>
          </a:p>
          <a:p>
            <a:pPr marL="0" indent="0">
              <a:buNone/>
            </a:pPr>
            <a:endParaRPr lang="de-DE" dirty="0">
              <a:latin typeface="Segoe UI" panose="020B0502040204020203" pitchFamily="34" charset="0"/>
              <a:cs typeface="Segoe UI" panose="020B0502040204020203" pitchFamily="34" charset="0"/>
            </a:endParaRPr>
          </a:p>
          <a:p>
            <a:pPr marL="0" indent="0">
              <a:buNone/>
            </a:pPr>
            <a:endParaRPr lang="de-DE" dirty="0">
              <a:latin typeface="Segoe UI" panose="020B0502040204020203" pitchFamily="34" charset="0"/>
              <a:cs typeface="Segoe UI" panose="020B0502040204020203" pitchFamily="34" charset="0"/>
            </a:endParaRPr>
          </a:p>
          <a:p>
            <a:pPr marL="0" indent="0">
              <a:buNone/>
            </a:pPr>
            <a:endParaRPr lang="de-CH"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33356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p:cNvPicPr>
            <a:picLocks noChangeAspect="1"/>
          </p:cNvPicPr>
          <p:nvPr/>
        </p:nvPicPr>
        <p:blipFill rotWithShape="1">
          <a:blip r:embed="rId3"/>
          <a:srcRect t="8324" b="7477"/>
          <a:stretch/>
        </p:blipFill>
        <p:spPr>
          <a:xfrm>
            <a:off x="6432738" y="3186246"/>
            <a:ext cx="3749365" cy="3495739"/>
          </a:xfrm>
          <a:prstGeom prst="rect">
            <a:avLst/>
          </a:prstGeom>
          <a:effectLst>
            <a:softEdge rad="127000"/>
          </a:effectLst>
        </p:spPr>
      </p:pic>
      <p:sp>
        <p:nvSpPr>
          <p:cNvPr id="3" name="Titel 1"/>
          <p:cNvSpPr txBox="1">
            <a:spLocks/>
          </p:cNvSpPr>
          <p:nvPr/>
        </p:nvSpPr>
        <p:spPr>
          <a:xfrm>
            <a:off x="244509" y="1543799"/>
            <a:ext cx="11280950" cy="4706276"/>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endParaRPr lang="de-DE" sz="3200" b="0" dirty="0"/>
          </a:p>
        </p:txBody>
      </p:sp>
      <p:pic>
        <p:nvPicPr>
          <p:cNvPr id="4" name="Grafik 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5400000">
            <a:off x="-1562494" y="2573729"/>
            <a:ext cx="5582963" cy="2457977"/>
          </a:xfrm>
          <a:prstGeom prst="rect">
            <a:avLst/>
          </a:prstGeom>
          <a:effectLst>
            <a:softEdge rad="127000"/>
          </a:effectLst>
        </p:spPr>
      </p:pic>
      <p:pic>
        <p:nvPicPr>
          <p:cNvPr id="6" name="Grafik 5"/>
          <p:cNvPicPr>
            <a:picLocks noChangeAspect="1"/>
          </p:cNvPicPr>
          <p:nvPr/>
        </p:nvPicPr>
        <p:blipFill rotWithShape="1">
          <a:blip r:embed="rId5" cstate="print">
            <a:extLst>
              <a:ext uri="{28A0092B-C50C-407E-A947-70E740481C1C}">
                <a14:useLocalDpi xmlns:a14="http://schemas.microsoft.com/office/drawing/2010/main" val="0"/>
              </a:ext>
            </a:extLst>
          </a:blip>
          <a:srcRect r="-421"/>
          <a:stretch/>
        </p:blipFill>
        <p:spPr>
          <a:xfrm>
            <a:off x="1342436" y="3674237"/>
            <a:ext cx="4651664" cy="3263514"/>
          </a:xfrm>
          <a:prstGeom prst="rect">
            <a:avLst/>
          </a:prstGeom>
          <a:effectLst>
            <a:softEdge rad="127000"/>
          </a:effectLst>
        </p:spPr>
      </p:pic>
      <p:pic>
        <p:nvPicPr>
          <p:cNvPr id="5" name="Grafik 4"/>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4364818" y="218036"/>
            <a:ext cx="3272071" cy="4590797"/>
          </a:xfrm>
          <a:prstGeom prst="rect">
            <a:avLst/>
          </a:prstGeom>
          <a:effectLst>
            <a:softEdge rad="127000"/>
          </a:effectLst>
        </p:spPr>
      </p:pic>
      <p:pic>
        <p:nvPicPr>
          <p:cNvPr id="7" name="Grafik 6"/>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7759144" y="353674"/>
            <a:ext cx="4379133" cy="3264482"/>
          </a:xfrm>
          <a:prstGeom prst="rect">
            <a:avLst/>
          </a:prstGeom>
          <a:effectLst>
            <a:softEdge rad="127000"/>
          </a:effectLst>
        </p:spPr>
      </p:pic>
      <p:pic>
        <p:nvPicPr>
          <p:cNvPr id="9" name="Grafik 8"/>
          <p:cNvPicPr>
            <a:picLocks noChangeAspect="1"/>
          </p:cNvPicPr>
          <p:nvPr/>
        </p:nvPicPr>
        <p:blipFill rotWithShape="1">
          <a:blip r:embed="rId8"/>
          <a:srcRect l="19601" t="88" r="20257" b="5495"/>
          <a:stretch/>
        </p:blipFill>
        <p:spPr>
          <a:xfrm>
            <a:off x="2568099" y="-53504"/>
            <a:ext cx="1774269" cy="5206461"/>
          </a:xfrm>
          <a:prstGeom prst="rect">
            <a:avLst/>
          </a:prstGeom>
          <a:effectLst>
            <a:softEdge rad="127000"/>
          </a:effectLst>
        </p:spPr>
      </p:pic>
      <p:pic>
        <p:nvPicPr>
          <p:cNvPr id="8" name="Grafik 7"/>
          <p:cNvPicPr>
            <a:picLocks noChangeAspect="1"/>
          </p:cNvPicPr>
          <p:nvPr/>
        </p:nvPicPr>
        <p:blipFill rotWithShape="1">
          <a:blip r:embed="rId9"/>
          <a:srcRect l="24318" t="5202" r="16376" b="4524"/>
          <a:stretch/>
        </p:blipFill>
        <p:spPr>
          <a:xfrm>
            <a:off x="9492342" y="2819672"/>
            <a:ext cx="2739743" cy="4030494"/>
          </a:xfrm>
          <a:prstGeom prst="rect">
            <a:avLst/>
          </a:prstGeom>
          <a:effectLst>
            <a:softEdge rad="127000"/>
          </a:effectLst>
        </p:spPr>
      </p:pic>
      <p:sp>
        <p:nvSpPr>
          <p:cNvPr id="13" name="Titel 1"/>
          <p:cNvSpPr txBox="1">
            <a:spLocks/>
          </p:cNvSpPr>
          <p:nvPr/>
        </p:nvSpPr>
        <p:spPr>
          <a:xfrm>
            <a:off x="2896615" y="5152957"/>
            <a:ext cx="4652085" cy="1078821"/>
          </a:xfrm>
          <a:prstGeom prst="rect">
            <a:avLst/>
          </a:prstGeom>
        </p:spPr>
        <p:txBody>
          <a:bodyPr>
            <a:normAutofit fontScale="85000" lnSpcReduction="20000"/>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endParaRPr lang="de-DE" sz="3200" b="0" dirty="0"/>
          </a:p>
          <a:p>
            <a:r>
              <a:rPr lang="de-DE" u="sng" dirty="0">
                <a:solidFill>
                  <a:schemeClr val="bg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Was ist nicht  erhaltenswert?</a:t>
            </a:r>
          </a:p>
        </p:txBody>
      </p:sp>
    </p:spTree>
    <p:extLst>
      <p:ext uri="{BB962C8B-B14F-4D97-AF65-F5344CB8AC3E}">
        <p14:creationId xmlns:p14="http://schemas.microsoft.com/office/powerpoint/2010/main" val="2768836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350251" y="568636"/>
            <a:ext cx="11704102" cy="5728386"/>
          </a:xfrm>
          <a:prstGeom prst="rect">
            <a:avLst/>
          </a:prstGeom>
        </p:spPr>
        <p:txBody>
          <a:bodyPr>
            <a:normAutofit fontScale="92500"/>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pPr algn="just">
              <a:spcAft>
                <a:spcPts val="600"/>
              </a:spcAft>
            </a:pPr>
            <a:r>
              <a:rPr lang="de-DE" sz="2600" dirty="0">
                <a:latin typeface="Segoe UI" panose="020B0502040204020203" pitchFamily="34" charset="0"/>
                <a:cs typeface="Segoe UI" panose="020B0502040204020203" pitchFamily="34" charset="0"/>
              </a:rPr>
              <a:t>Nicht erhaltenswert: fromme „Massenware“, Devotionalien</a:t>
            </a:r>
          </a:p>
          <a:p>
            <a:pPr algn="just">
              <a:spcAft>
                <a:spcPts val="600"/>
              </a:spcAft>
            </a:pPr>
            <a:endParaRPr lang="de-DE" sz="2600" b="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technisch reproduzierte Gegenstände, Serienproduktion, im 20. Jh. Gipsfiguren</a:t>
            </a:r>
          </a:p>
          <a:p>
            <a:pPr marL="342900" indent="-3429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sehr stark beschädigte Objekte (Rücksprache mit Restaurator/-in, Denkmalpfleger/-in)</a:t>
            </a:r>
          </a:p>
          <a:p>
            <a:pPr marL="342900" indent="-3429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moderne Plastik-Rosenkränze</a:t>
            </a:r>
          </a:p>
          <a:p>
            <a:pPr marL="342900" indent="-3429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Kunstdrucke von Marienbildern und Ikonen (auf Holz aufgezogene Fotos/ Ausdrucke)</a:t>
            </a:r>
          </a:p>
          <a:p>
            <a:pPr marL="342900" indent="-3429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Kruzifixe aus Blech, Metallguss, Alumedaillen, </a:t>
            </a:r>
            <a:r>
              <a:rPr lang="de-DE" sz="2600" b="0" dirty="0" err="1">
                <a:latin typeface="Segoe UI" panose="020B0502040204020203" pitchFamily="34" charset="0"/>
                <a:cs typeface="Segoe UI" panose="020B0502040204020203" pitchFamily="34" charset="0"/>
              </a:rPr>
              <a:t>o.ä</a:t>
            </a:r>
            <a:endParaRPr lang="de-DE" sz="2600" b="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abgetragene, moderne Paramente (Massenproduktion)</a:t>
            </a:r>
          </a:p>
          <a:p>
            <a:pPr marL="342900" indent="-342900" algn="just">
              <a:spcAft>
                <a:spcPts val="600"/>
              </a:spcAft>
              <a:buFont typeface="Arial" panose="020B0604020202020204" pitchFamily="34" charset="0"/>
              <a:buChar char="•"/>
            </a:pPr>
            <a:r>
              <a:rPr lang="de-DE" sz="2600" b="0" dirty="0">
                <a:latin typeface="Segoe UI" panose="020B0502040204020203" pitchFamily="34" charset="0"/>
                <a:cs typeface="Segoe UI" panose="020B0502040204020203" pitchFamily="34" charset="0"/>
              </a:rPr>
              <a:t>Dinge ohne jeden Bezug zur Ortskirche</a:t>
            </a:r>
          </a:p>
          <a:p>
            <a:pPr marL="457200" indent="-457200" algn="just">
              <a:spcAft>
                <a:spcPts val="600"/>
              </a:spcAft>
              <a:buFontTx/>
              <a:buChar char="-"/>
            </a:pPr>
            <a:endParaRPr lang="de-DE" sz="2600" b="0" dirty="0">
              <a:latin typeface="Segoe UI" panose="020B0502040204020203" pitchFamily="34" charset="0"/>
              <a:cs typeface="Segoe UI" panose="020B0502040204020203" pitchFamily="34" charset="0"/>
            </a:endParaRPr>
          </a:p>
          <a:p>
            <a:pPr lvl="1" algn="just">
              <a:spcAft>
                <a:spcPts val="600"/>
              </a:spcAft>
            </a:pPr>
            <a:r>
              <a:rPr lang="de-DE" sz="2600" b="0" dirty="0">
                <a:latin typeface="Segoe UI" panose="020B0502040204020203" pitchFamily="34" charset="0"/>
                <a:cs typeface="Segoe UI" panose="020B0502040204020203" pitchFamily="34" charset="0"/>
              </a:rPr>
              <a:t>	 </a:t>
            </a:r>
            <a:r>
              <a:rPr lang="de-DE" sz="2600" b="0" dirty="0" err="1">
                <a:latin typeface="Segoe UI" panose="020B0502040204020203" pitchFamily="34" charset="0"/>
                <a:cs typeface="Segoe UI" panose="020B0502040204020203" pitchFamily="34" charset="0"/>
              </a:rPr>
              <a:t>Deakzession</a:t>
            </a:r>
            <a:r>
              <a:rPr lang="de-DE" sz="2600" b="0" dirty="0">
                <a:latin typeface="Segoe UI" panose="020B0502040204020203" pitchFamily="34" charset="0"/>
                <a:cs typeface="Segoe UI" panose="020B0502040204020203" pitchFamily="34" charset="0"/>
              </a:rPr>
              <a:t> (</a:t>
            </a:r>
            <a:r>
              <a:rPr lang="de-DE" sz="2600" dirty="0">
                <a:latin typeface="Segoe UI" panose="020B0502040204020203" pitchFamily="34" charset="0"/>
                <a:cs typeface="Segoe UI" panose="020B0502040204020203" pitchFamily="34" charset="0"/>
              </a:rPr>
              <a:t>Vorbild im Museumsbereich), im Extremfall: Entsorgung	</a:t>
            </a:r>
          </a:p>
          <a:p>
            <a:pPr lvl="1"/>
            <a:r>
              <a:rPr lang="de-DE" sz="2400" dirty="0">
                <a:latin typeface="Segoe UI" panose="020B0502040204020203" pitchFamily="34" charset="0"/>
                <a:cs typeface="Segoe UI" panose="020B0502040204020203" pitchFamily="34" charset="0"/>
              </a:rPr>
              <a:t>	</a:t>
            </a:r>
            <a:r>
              <a:rPr lang="de-CH" sz="2400" dirty="0"/>
              <a:t>	</a:t>
            </a:r>
            <a:endParaRPr lang="de-DE" sz="2400" dirty="0">
              <a:latin typeface="Segoe UI" panose="020B0502040204020203" pitchFamily="34" charset="0"/>
              <a:cs typeface="Segoe UI" panose="020B0502040204020203" pitchFamily="34" charset="0"/>
            </a:endParaRPr>
          </a:p>
          <a:p>
            <a:pPr lvl="1"/>
            <a:endParaRPr lang="de-DE" sz="2400" b="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7644679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rotWithShape="1">
          <a:blip r:embed="rId3"/>
          <a:srcRect l="42583" t="11482" r="27553" b="12077"/>
          <a:stretch/>
        </p:blipFill>
        <p:spPr>
          <a:xfrm>
            <a:off x="620486" y="337457"/>
            <a:ext cx="4158343" cy="5987144"/>
          </a:xfrm>
          <a:prstGeom prst="rect">
            <a:avLst/>
          </a:prstGeom>
        </p:spPr>
      </p:pic>
      <p:pic>
        <p:nvPicPr>
          <p:cNvPr id="6" name="Grafik 5"/>
          <p:cNvPicPr>
            <a:picLocks noChangeAspect="1"/>
          </p:cNvPicPr>
          <p:nvPr/>
        </p:nvPicPr>
        <p:blipFill rotWithShape="1">
          <a:blip r:embed="rId4"/>
          <a:srcRect l="42559" t="14126" r="27322" b="7899"/>
          <a:stretch/>
        </p:blipFill>
        <p:spPr>
          <a:xfrm>
            <a:off x="6553198" y="337456"/>
            <a:ext cx="4103915" cy="5976299"/>
          </a:xfrm>
          <a:prstGeom prst="rect">
            <a:avLst/>
          </a:prstGeom>
        </p:spPr>
      </p:pic>
      <p:sp>
        <p:nvSpPr>
          <p:cNvPr id="2" name="Textfeld 1"/>
          <p:cNvSpPr txBox="1"/>
          <p:nvPr/>
        </p:nvSpPr>
        <p:spPr>
          <a:xfrm>
            <a:off x="511629" y="6422571"/>
            <a:ext cx="11081657" cy="369332"/>
          </a:xfrm>
          <a:prstGeom prst="rect">
            <a:avLst/>
          </a:prstGeom>
          <a:noFill/>
        </p:spPr>
        <p:txBody>
          <a:bodyPr wrap="square" rtlCol="0">
            <a:spAutoFit/>
          </a:bodyPr>
          <a:lstStyle/>
          <a:p>
            <a:r>
              <a:rPr lang="de-DE" dirty="0">
                <a:latin typeface="Segoe UI" panose="020B0502040204020203" pitchFamily="34" charset="0"/>
                <a:cs typeface="Segoe UI" panose="020B0502040204020203" pitchFamily="34" charset="0"/>
              </a:rPr>
              <a:t>Beispiel für die Diözese Rottenburg-Stuttgart: pragmatischer Umgang mit Devotionalien aus Privatbesitz</a:t>
            </a:r>
            <a:endParaRPr lang="de-CH"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81283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a:xfrm>
            <a:off x="338962" y="1129614"/>
            <a:ext cx="11704102" cy="5728386"/>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pPr lvl="1"/>
            <a:endParaRPr lang="de-DE" sz="2400" dirty="0">
              <a:latin typeface="Segoe UI" panose="020B0502040204020203" pitchFamily="34" charset="0"/>
              <a:cs typeface="Segoe UI" panose="020B0502040204020203" pitchFamily="34" charset="0"/>
            </a:endParaRPr>
          </a:p>
          <a:p>
            <a:pPr lvl="1"/>
            <a:endParaRPr lang="de-DE" sz="2400" b="0" dirty="0">
              <a:latin typeface="Segoe UI" panose="020B0502040204020203" pitchFamily="34" charset="0"/>
              <a:cs typeface="Segoe UI" panose="020B0502040204020203" pitchFamily="34" charset="0"/>
            </a:endParaRPr>
          </a:p>
        </p:txBody>
      </p:sp>
      <p:pic>
        <p:nvPicPr>
          <p:cNvPr id="2" name="Grafik 1"/>
          <p:cNvPicPr>
            <a:picLocks noChangeAspect="1"/>
          </p:cNvPicPr>
          <p:nvPr/>
        </p:nvPicPr>
        <p:blipFill rotWithShape="1">
          <a:blip r:embed="rId3"/>
          <a:srcRect l="30417" t="4756" r="31334"/>
          <a:stretch/>
        </p:blipFill>
        <p:spPr>
          <a:xfrm>
            <a:off x="338962" y="505258"/>
            <a:ext cx="4886941" cy="5849822"/>
          </a:xfrm>
          <a:prstGeom prst="rect">
            <a:avLst/>
          </a:prstGeom>
        </p:spPr>
      </p:pic>
      <p:sp>
        <p:nvSpPr>
          <p:cNvPr id="5" name="Rechteck 4"/>
          <p:cNvSpPr/>
          <p:nvPr/>
        </p:nvSpPr>
        <p:spPr>
          <a:xfrm>
            <a:off x="5421086" y="505258"/>
            <a:ext cx="6096000" cy="738664"/>
          </a:xfrm>
          <a:prstGeom prst="rect">
            <a:avLst/>
          </a:prstGeom>
        </p:spPr>
        <p:txBody>
          <a:bodyPr>
            <a:spAutoFit/>
          </a:bodyPr>
          <a:lstStyle/>
          <a:p>
            <a:r>
              <a:rPr lang="de-CH" sz="2400" dirty="0">
                <a:latin typeface="Segoe UI" panose="020B0502040204020203" pitchFamily="34" charset="0"/>
                <a:cs typeface="Segoe UI" panose="020B0502040204020203" pitchFamily="34" charset="0"/>
                <a:hlinkClick r:id="rId4"/>
              </a:rPr>
              <a:t>Leitfaden zur </a:t>
            </a:r>
            <a:r>
              <a:rPr lang="de-CH" sz="2400" dirty="0" err="1">
                <a:latin typeface="Segoe UI" panose="020B0502040204020203" pitchFamily="34" charset="0"/>
                <a:cs typeface="Segoe UI" panose="020B0502040204020203" pitchFamily="34" charset="0"/>
                <a:hlinkClick r:id="rId4"/>
              </a:rPr>
              <a:t>Deakzession</a:t>
            </a:r>
            <a:endParaRPr lang="de-CH" sz="2400" dirty="0">
              <a:latin typeface="Segoe UI" panose="020B0502040204020203" pitchFamily="34" charset="0"/>
              <a:cs typeface="Segoe UI" panose="020B0502040204020203" pitchFamily="34" charset="0"/>
            </a:endParaRPr>
          </a:p>
          <a:p>
            <a:endParaRPr lang="de-CH"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799102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50281" y="559104"/>
            <a:ext cx="11207593" cy="4983275"/>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r>
              <a:rPr lang="de-DE" sz="2400" dirty="0">
                <a:latin typeface="Segoe UI" panose="020B0502040204020203" pitchFamily="34" charset="0"/>
                <a:cs typeface="Segoe UI" panose="020B0502040204020203" pitchFamily="34" charset="0"/>
              </a:rPr>
              <a:t>Sonderfall: Reliquien</a:t>
            </a:r>
          </a:p>
          <a:p>
            <a:endParaRPr lang="de-DE" sz="2400" b="0" dirty="0"/>
          </a:p>
          <a:p>
            <a:r>
              <a:rPr lang="de-DE" sz="2400" b="0" dirty="0"/>
              <a:t>	</a:t>
            </a:r>
            <a:endParaRPr lang="de-CH" sz="3200" b="0" dirty="0"/>
          </a:p>
          <a:p>
            <a:endParaRPr lang="de-DE" sz="3200" b="0" dirty="0"/>
          </a:p>
        </p:txBody>
      </p:sp>
      <p:pic>
        <p:nvPicPr>
          <p:cNvPr id="2" name="Grafik 1"/>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10000" contrast="6000"/>
                    </a14:imgEffect>
                  </a14:imgLayer>
                </a14:imgProps>
              </a:ext>
              <a:ext uri="{28A0092B-C50C-407E-A947-70E740481C1C}">
                <a14:useLocalDpi xmlns:a14="http://schemas.microsoft.com/office/drawing/2010/main" val="0"/>
              </a:ext>
            </a:extLst>
          </a:blip>
          <a:srcRect/>
          <a:stretch/>
        </p:blipFill>
        <p:spPr>
          <a:xfrm>
            <a:off x="541500" y="1483309"/>
            <a:ext cx="2502642" cy="3920179"/>
          </a:xfrm>
          <a:prstGeom prst="rect">
            <a:avLst/>
          </a:prstGeom>
          <a:effectLst>
            <a:softEdge rad="127000"/>
          </a:effectLst>
        </p:spPr>
      </p:pic>
      <p:sp>
        <p:nvSpPr>
          <p:cNvPr id="5" name="Textfeld 4"/>
          <p:cNvSpPr txBox="1"/>
          <p:nvPr/>
        </p:nvSpPr>
        <p:spPr>
          <a:xfrm>
            <a:off x="350281" y="5774119"/>
            <a:ext cx="11763276" cy="614464"/>
          </a:xfrm>
          <a:prstGeom prst="rect">
            <a:avLst/>
          </a:prstGeom>
          <a:noFill/>
        </p:spPr>
        <p:txBody>
          <a:bodyPr wrap="square" rtlCol="0">
            <a:spAutoFit/>
          </a:bodyPr>
          <a:lstStyle/>
          <a:p>
            <a:pPr algn="just">
              <a:lnSpc>
                <a:spcPct val="70000"/>
              </a:lnSpc>
              <a:spcBef>
                <a:spcPct val="0"/>
              </a:spcBef>
            </a:pPr>
            <a:r>
              <a:rPr lang="de-CH" sz="2400" dirty="0">
                <a:ea typeface="Verdana" panose="020B0604030504040204" pitchFamily="34" charset="0"/>
                <a:cs typeface="Verdana" panose="020B0604030504040204" pitchFamily="34" charset="0"/>
              </a:rPr>
              <a:t>„</a:t>
            </a:r>
            <a:r>
              <a:rPr lang="de-CH" sz="2400" dirty="0">
                <a:latin typeface="Segoe UI" panose="020B0502040204020203" pitchFamily="34" charset="0"/>
                <a:ea typeface="Verdana" panose="020B0604030504040204" pitchFamily="34" charset="0"/>
                <a:cs typeface="Segoe UI" panose="020B0502040204020203" pitchFamily="34" charset="0"/>
              </a:rPr>
              <a:t>Die Heiligen werden in der Kirche gemäß der Überlieferung verehrt, ihre echten Reliquien und ihre Bilder in Ehren gehalten.“ (</a:t>
            </a:r>
            <a:r>
              <a:rPr lang="de-CH" sz="2400" dirty="0" err="1">
                <a:latin typeface="Segoe UI" panose="020B0502040204020203" pitchFamily="34" charset="0"/>
                <a:ea typeface="Verdana" panose="020B0604030504040204" pitchFamily="34" charset="0"/>
                <a:cs typeface="Segoe UI" panose="020B0502040204020203" pitchFamily="34" charset="0"/>
              </a:rPr>
              <a:t>Sacrosanctum</a:t>
            </a:r>
            <a:r>
              <a:rPr lang="de-CH" sz="2400" dirty="0">
                <a:latin typeface="Segoe UI" panose="020B0502040204020203" pitchFamily="34" charset="0"/>
                <a:ea typeface="Verdana" panose="020B0604030504040204" pitchFamily="34" charset="0"/>
                <a:cs typeface="Segoe UI" panose="020B0502040204020203" pitchFamily="34" charset="0"/>
              </a:rPr>
              <a:t> </a:t>
            </a:r>
            <a:r>
              <a:rPr lang="de-CH" sz="2400" dirty="0" err="1">
                <a:latin typeface="Segoe UI" panose="020B0502040204020203" pitchFamily="34" charset="0"/>
                <a:ea typeface="Verdana" panose="020B0604030504040204" pitchFamily="34" charset="0"/>
                <a:cs typeface="Segoe UI" panose="020B0502040204020203" pitchFamily="34" charset="0"/>
              </a:rPr>
              <a:t>Concilium</a:t>
            </a:r>
            <a:r>
              <a:rPr lang="de-CH" sz="2400" dirty="0">
                <a:latin typeface="Segoe UI" panose="020B0502040204020203" pitchFamily="34" charset="0"/>
                <a:ea typeface="Verdana" panose="020B0604030504040204" pitchFamily="34" charset="0"/>
                <a:cs typeface="Segoe UI" panose="020B0502040204020203" pitchFamily="34" charset="0"/>
              </a:rPr>
              <a:t> 111, 1963)</a:t>
            </a:r>
          </a:p>
        </p:txBody>
      </p:sp>
      <p:pic>
        <p:nvPicPr>
          <p:cNvPr id="11" name="Grafik 10">
            <a:extLst>
              <a:ext uri="{FF2B5EF4-FFF2-40B4-BE49-F238E27FC236}">
                <a16:creationId xmlns:a16="http://schemas.microsoft.com/office/drawing/2014/main" id="{4AFC168E-04BE-46A3-31B9-9632E6FF1C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4454" y="1483309"/>
            <a:ext cx="4297265" cy="2896356"/>
          </a:xfrm>
          <a:prstGeom prst="rect">
            <a:avLst/>
          </a:prstGeom>
          <a:effectLst>
            <a:softEdge rad="139700"/>
          </a:effectLst>
        </p:spPr>
      </p:pic>
      <p:pic>
        <p:nvPicPr>
          <p:cNvPr id="13" name="Grafik 12">
            <a:extLst>
              <a:ext uri="{FF2B5EF4-FFF2-40B4-BE49-F238E27FC236}">
                <a16:creationId xmlns:a16="http://schemas.microsoft.com/office/drawing/2014/main" id="{8952C878-CB83-A902-DFE2-DD2D70D29F4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02406" y="102136"/>
            <a:ext cx="2857423" cy="5671983"/>
          </a:xfrm>
          <a:prstGeom prst="rect">
            <a:avLst/>
          </a:prstGeom>
          <a:effectLst>
            <a:softEdge rad="203200"/>
          </a:effectLst>
        </p:spPr>
      </p:pic>
    </p:spTree>
    <p:extLst>
      <p:ext uri="{BB962C8B-B14F-4D97-AF65-F5344CB8AC3E}">
        <p14:creationId xmlns:p14="http://schemas.microsoft.com/office/powerpoint/2010/main" val="978931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45357" y="565483"/>
            <a:ext cx="11501285" cy="4843939"/>
          </a:xfrm>
          <a:prstGeom prst="rect">
            <a:avLst/>
          </a:prstGeom>
        </p:spPr>
        <p:txBody>
          <a:bodyPr>
            <a:normAutofit/>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pPr algn="just">
              <a:spcAft>
                <a:spcPts val="600"/>
              </a:spcAft>
            </a:pPr>
            <a:r>
              <a:rPr lang="de-DE" sz="2400" dirty="0">
                <a:latin typeface="Segoe UI" panose="020B0502040204020203" pitchFamily="34" charset="0"/>
                <a:cs typeface="Segoe UI" panose="020B0502040204020203" pitchFamily="34" charset="0"/>
              </a:rPr>
              <a:t>Reliquien</a:t>
            </a:r>
          </a:p>
          <a:p>
            <a:pPr algn="just">
              <a:spcAft>
                <a:spcPts val="600"/>
              </a:spcAft>
            </a:pPr>
            <a:endParaRPr lang="de-DE" sz="240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Kirchliche Rechtslage dürftig</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der CIC 1983 gibt wenig Auskunft (</a:t>
            </a:r>
            <a:r>
              <a:rPr lang="de-DE" sz="2400" b="0" dirty="0" err="1">
                <a:latin typeface="Segoe UI" panose="020B0502040204020203" pitchFamily="34" charset="0"/>
                <a:cs typeface="Segoe UI" panose="020B0502040204020203" pitchFamily="34" charset="0"/>
              </a:rPr>
              <a:t>can</a:t>
            </a:r>
            <a:r>
              <a:rPr lang="de-DE" sz="2400" b="0" dirty="0">
                <a:latin typeface="Segoe UI" panose="020B0502040204020203" pitchFamily="34" charset="0"/>
                <a:cs typeface="Segoe UI" panose="020B0502040204020203" pitchFamily="34" charset="0"/>
              </a:rPr>
              <a:t>. 1189-1190, Verbot von Reliquienhandel)</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einschlägige Handbücher zum Kirchenrecht füllen die „Lücken“ durch Rückgriff auf den CIC von 1917, </a:t>
            </a:r>
            <a:r>
              <a:rPr lang="de-DE" sz="2400" b="0" dirty="0" err="1">
                <a:latin typeface="Segoe UI" panose="020B0502040204020203" pitchFamily="34" charset="0"/>
                <a:cs typeface="Segoe UI" panose="020B0502040204020203" pitchFamily="34" charset="0"/>
              </a:rPr>
              <a:t>can</a:t>
            </a:r>
            <a:r>
              <a:rPr lang="de-DE" sz="2400" b="0" dirty="0">
                <a:latin typeface="Segoe UI" panose="020B0502040204020203" pitchFamily="34" charset="0"/>
                <a:cs typeface="Segoe UI" panose="020B0502040204020203" pitchFamily="34" charset="0"/>
              </a:rPr>
              <a:t>. 1281-1289 (Unterscheidung von bedeutenden und unbedeutenden Reliquien; </a:t>
            </a:r>
            <a:r>
              <a:rPr lang="de-DE" sz="2400" b="0" u="sng" dirty="0">
                <a:latin typeface="Segoe UI" panose="020B0502040204020203" pitchFamily="34" charset="0"/>
                <a:cs typeface="Segoe UI" panose="020B0502040204020203" pitchFamily="34" charset="0"/>
              </a:rPr>
              <a:t>Forderung nach würdiger Aufbewahrungsform</a:t>
            </a:r>
            <a:endParaRPr lang="de-DE" sz="2400" b="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unter den modernen ethischen Gesichtspunkten steht die Forderung nach würdiger Aufbewahrung wieder neu im Fokus</a:t>
            </a:r>
            <a:endParaRPr lang="de-CH" sz="2400" b="0" dirty="0">
              <a:latin typeface="Segoe UI" panose="020B0502040204020203" pitchFamily="34" charset="0"/>
              <a:cs typeface="Segoe UI" panose="020B0502040204020203" pitchFamily="34" charset="0"/>
            </a:endParaRPr>
          </a:p>
          <a:p>
            <a:pPr marL="342900" indent="-342900">
              <a:buFontTx/>
              <a:buChar char="-"/>
            </a:pPr>
            <a:endParaRPr lang="de-DE" sz="2400" b="0" dirty="0"/>
          </a:p>
          <a:p>
            <a:r>
              <a:rPr lang="de-DE" sz="2400" b="0" dirty="0"/>
              <a:t>	</a:t>
            </a:r>
            <a:endParaRPr lang="de-CH" sz="3200" b="0" dirty="0"/>
          </a:p>
          <a:p>
            <a:endParaRPr lang="de-DE" sz="3200" b="0" dirty="0"/>
          </a:p>
        </p:txBody>
      </p:sp>
    </p:spTree>
    <p:extLst>
      <p:ext uri="{BB962C8B-B14F-4D97-AF65-F5344CB8AC3E}">
        <p14:creationId xmlns:p14="http://schemas.microsoft.com/office/powerpoint/2010/main" val="2855808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353733" y="561872"/>
            <a:ext cx="11710314" cy="5799415"/>
          </a:xfrm>
          <a:prstGeom prst="rect">
            <a:avLst/>
          </a:prstGeom>
        </p:spPr>
        <p:txBody>
          <a:bodyPr>
            <a:normAutofit lnSpcReduction="10000"/>
          </a:bodyPr>
          <a:lstStyle>
            <a:lvl1pPr algn="l" defTabSz="914400" rtl="0" eaLnBrk="1" latinLnBrk="0" hangingPunct="1">
              <a:lnSpc>
                <a:spcPct val="90000"/>
              </a:lnSpc>
              <a:spcBef>
                <a:spcPct val="0"/>
              </a:spcBef>
              <a:buNone/>
              <a:defRPr sz="3600" b="1" u="none" kern="1200">
                <a:solidFill>
                  <a:schemeClr val="tx1"/>
                </a:solidFill>
                <a:latin typeface="+mn-lt"/>
                <a:ea typeface="Verdana" panose="020B0604030504040204" pitchFamily="34" charset="0"/>
                <a:cs typeface="Verdana" panose="020B0604030504040204" pitchFamily="34" charset="0"/>
              </a:defRPr>
            </a:lvl1pPr>
          </a:lstStyle>
          <a:p>
            <a:pPr algn="just">
              <a:spcAft>
                <a:spcPts val="600"/>
              </a:spcAft>
            </a:pPr>
            <a:r>
              <a:rPr lang="de-DE" sz="2400" dirty="0">
                <a:latin typeface="Segoe UI" panose="020B0502040204020203" pitchFamily="34" charset="0"/>
                <a:cs typeface="Segoe UI" panose="020B0502040204020203" pitchFamily="34" charset="0"/>
              </a:rPr>
              <a:t>Umgang mit Reliquien</a:t>
            </a:r>
          </a:p>
          <a:p>
            <a:pPr algn="just">
              <a:spcAft>
                <a:spcPts val="600"/>
              </a:spcAft>
            </a:pPr>
            <a:endParaRPr lang="de-DE" sz="2400" b="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Vorbild im Museumsbereich: „human </a:t>
            </a:r>
            <a:r>
              <a:rPr lang="de-DE" sz="2400" b="0" dirty="0" err="1">
                <a:latin typeface="Segoe UI" panose="020B0502040204020203" pitchFamily="34" charset="0"/>
                <a:cs typeface="Segoe UI" panose="020B0502040204020203" pitchFamily="34" charset="0"/>
              </a:rPr>
              <a:t>remains</a:t>
            </a:r>
            <a:r>
              <a:rPr lang="de-DE" sz="2400" b="0" dirty="0">
                <a:latin typeface="Segoe UI" panose="020B0502040204020203" pitchFamily="34" charset="0"/>
                <a:cs typeface="Segoe UI" panose="020B0502040204020203" pitchFamily="34" charset="0"/>
              </a:rPr>
              <a:t>“: Umgang mit menschlichen Überresten</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Behandlung mit Würde</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nicht nur ethisch sondern auch konservatorisch heikel </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alte Reliquiare sollten nicht geöffnet werden</a:t>
            </a:r>
          </a:p>
          <a:p>
            <a:pPr marL="342900" indent="-342900" algn="just">
              <a:spcAft>
                <a:spcPts val="600"/>
              </a:spcAft>
              <a:buFont typeface="Arial" panose="020B0604020202020204" pitchFamily="34" charset="0"/>
              <a:buChar char="•"/>
            </a:pPr>
            <a:r>
              <a:rPr lang="de-DE" sz="2400" b="0" dirty="0">
                <a:latin typeface="Segoe UI" panose="020B0502040204020203" pitchFamily="34" charset="0"/>
                <a:cs typeface="Segoe UI" panose="020B0502040204020203" pitchFamily="34" charset="0"/>
              </a:rPr>
              <a:t>eine „Entsorgung“ ist aus ethischen Gründen nicht leicht möglich</a:t>
            </a:r>
          </a:p>
          <a:p>
            <a:pPr algn="just">
              <a:spcAft>
                <a:spcPts val="600"/>
              </a:spcAft>
            </a:pPr>
            <a:r>
              <a:rPr lang="de-DE" sz="2400" b="0" dirty="0">
                <a:latin typeface="Segoe UI" panose="020B0502040204020203" pitchFamily="34" charset="0"/>
                <a:cs typeface="Segoe UI" panose="020B0502040204020203" pitchFamily="34" charset="0"/>
              </a:rPr>
              <a:t>	  	</a:t>
            </a:r>
          </a:p>
          <a:p>
            <a:pPr marL="800100" lvl="1" indent="-342900" algn="just">
              <a:spcAft>
                <a:spcPts val="600"/>
              </a:spcAft>
              <a:buFont typeface="Courier New" panose="02070309020205020404" pitchFamily="49" charset="0"/>
              <a:buChar char="o"/>
            </a:pPr>
            <a:r>
              <a:rPr lang="de-DE" sz="2400" b="0" dirty="0">
                <a:latin typeface="Segoe UI" panose="020B0502040204020203" pitchFamily="34" charset="0"/>
                <a:cs typeface="Segoe UI" panose="020B0502040204020203" pitchFamily="34" charset="0"/>
              </a:rPr>
              <a:t>vor Ort nicht mehr geschätzte Reliquiare und „unverpackte“ Reliquien  	können dem Archiv des bischöflichen Ordinariats übergeben werden</a:t>
            </a:r>
          </a:p>
          <a:p>
            <a:pPr marL="800100" lvl="1" indent="-342900" algn="just">
              <a:spcAft>
                <a:spcPts val="600"/>
              </a:spcAft>
              <a:buFont typeface="Courier New" panose="02070309020205020404" pitchFamily="49" charset="0"/>
              <a:buChar char="o"/>
            </a:pPr>
            <a:r>
              <a:rPr lang="de-DE" sz="2400" b="0" dirty="0">
                <a:latin typeface="Segoe UI" panose="020B0502040204020203" pitchFamily="34" charset="0"/>
                <a:cs typeface="Segoe UI" panose="020B0502040204020203" pitchFamily="34" charset="0"/>
              </a:rPr>
              <a:t>an manchen Orten werden Reliquien, die sicher nicht authentisch sind, bestattet oder im Osterfeuer verbrannt</a:t>
            </a:r>
            <a:r>
              <a:rPr lang="de-DE" sz="2400" dirty="0">
                <a:latin typeface="Segoe UI" panose="020B0502040204020203" pitchFamily="34" charset="0"/>
                <a:cs typeface="Segoe UI" panose="020B0502040204020203" pitchFamily="34" charset="0"/>
              </a:rPr>
              <a:t>; d</a:t>
            </a:r>
            <a:r>
              <a:rPr lang="de-DE" sz="2400" b="0" dirty="0">
                <a:latin typeface="Segoe UI" panose="020B0502040204020203" pitchFamily="34" charset="0"/>
                <a:cs typeface="Segoe UI" panose="020B0502040204020203" pitchFamily="34" charset="0"/>
              </a:rPr>
              <a:t>ies geschieht manchmal auch mit Devotionalien wie Rosenkränzen</a:t>
            </a:r>
            <a:r>
              <a:rPr lang="de-DE" sz="2400" dirty="0">
                <a:latin typeface="Segoe UI" panose="020B0502040204020203" pitchFamily="34" charset="0"/>
                <a:cs typeface="Segoe UI" panose="020B0502040204020203" pitchFamily="34" charset="0"/>
              </a:rPr>
              <a:t>; k</a:t>
            </a:r>
            <a:r>
              <a:rPr lang="de-DE" sz="2400" b="0" dirty="0">
                <a:latin typeface="Segoe UI" panose="020B0502040204020203" pitchFamily="34" charset="0"/>
                <a:cs typeface="Segoe UI" panose="020B0502040204020203" pitchFamily="34" charset="0"/>
              </a:rPr>
              <a:t>irchenrechtlich ist das zwar möglich, pastoral aber schwierig</a:t>
            </a:r>
            <a:endParaRPr lang="de-CH" sz="2400" b="0" dirty="0">
              <a:latin typeface="Segoe UI" panose="020B0502040204020203" pitchFamily="34" charset="0"/>
              <a:cs typeface="Segoe UI" panose="020B0502040204020203" pitchFamily="34" charset="0"/>
            </a:endParaRPr>
          </a:p>
          <a:p>
            <a:endParaRPr lang="de-DE" sz="3200" b="0" dirty="0"/>
          </a:p>
        </p:txBody>
      </p:sp>
    </p:spTree>
    <p:extLst>
      <p:ext uri="{BB962C8B-B14F-4D97-AF65-F5344CB8AC3E}">
        <p14:creationId xmlns:p14="http://schemas.microsoft.com/office/powerpoint/2010/main" val="1855962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CH"/>
          </a:p>
        </p:txBody>
      </p:sp>
      <p:sp>
        <p:nvSpPr>
          <p:cNvPr id="3" name="Inhaltsplatzhalter 2"/>
          <p:cNvSpPr>
            <a:spLocks noGrp="1"/>
          </p:cNvSpPr>
          <p:nvPr>
            <p:ph idx="1"/>
          </p:nvPr>
        </p:nvSpPr>
        <p:spPr/>
        <p:txBody>
          <a:bodyPr/>
          <a:lstStyle/>
          <a:p>
            <a:endParaRPr lang="de-CH"/>
          </a:p>
        </p:txBody>
      </p:sp>
      <p:pic>
        <p:nvPicPr>
          <p:cNvPr id="4" name="Grafik 3"/>
          <p:cNvPicPr>
            <a:picLocks noChangeAspect="1"/>
          </p:cNvPicPr>
          <p:nvPr/>
        </p:nvPicPr>
        <p:blipFill rotWithShape="1">
          <a:blip r:embed="rId3"/>
          <a:srcRect l="11644" t="2790" r="11691" b="67096"/>
          <a:stretch/>
        </p:blipFill>
        <p:spPr>
          <a:xfrm>
            <a:off x="0" y="1"/>
            <a:ext cx="12250074" cy="7143750"/>
          </a:xfrm>
          <a:prstGeom prst="rect">
            <a:avLst/>
          </a:prstGeom>
        </p:spPr>
      </p:pic>
    </p:spTree>
    <p:extLst>
      <p:ext uri="{BB962C8B-B14F-4D97-AF65-F5344CB8AC3E}">
        <p14:creationId xmlns:p14="http://schemas.microsoft.com/office/powerpoint/2010/main" val="4060239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C9BAC-27DA-CD9B-9898-25C049A07260}"/>
            </a:ext>
          </a:extLst>
        </p:cNvPr>
        <p:cNvGrpSpPr/>
        <p:nvPr/>
      </p:nvGrpSpPr>
      <p:grpSpPr>
        <a:xfrm>
          <a:off x="0" y="0"/>
          <a:ext cx="0" cy="0"/>
          <a:chOff x="0" y="0"/>
          <a:chExt cx="0" cy="0"/>
        </a:xfrm>
      </p:grpSpPr>
      <p:sp>
        <p:nvSpPr>
          <p:cNvPr id="14" name="Untertitel 2">
            <a:extLst>
              <a:ext uri="{FF2B5EF4-FFF2-40B4-BE49-F238E27FC236}">
                <a16:creationId xmlns:a16="http://schemas.microsoft.com/office/drawing/2014/main" id="{339586C9-221F-2BCD-C356-3D70F67B8D8F}"/>
              </a:ext>
            </a:extLst>
          </p:cNvPr>
          <p:cNvSpPr>
            <a:spLocks noGrp="1"/>
          </p:cNvSpPr>
          <p:nvPr>
            <p:ph type="subTitle" idx="1"/>
          </p:nvPr>
        </p:nvSpPr>
        <p:spPr>
          <a:xfrm>
            <a:off x="351290" y="556797"/>
            <a:ext cx="11489611" cy="6072210"/>
          </a:xfrm>
          <a:noFill/>
        </p:spPr>
        <p:txBody>
          <a:bodyPr>
            <a:normAutofit/>
          </a:bodyPr>
          <a:lstStyle/>
          <a:p>
            <a:pPr algn="just">
              <a:spcAft>
                <a:spcPts val="600"/>
              </a:spcAft>
            </a:pPr>
            <a:r>
              <a:rPr lang="de-DE" b="1" dirty="0">
                <a:latin typeface="Segoe UI" panose="020B0502040204020203" pitchFamily="34" charset="0"/>
                <a:cs typeface="Segoe UI" panose="020B0502040204020203" pitchFamily="34" charset="0"/>
              </a:rPr>
              <a:t>Was sind kirchliche Kulturgüter?</a:t>
            </a:r>
          </a:p>
          <a:p>
            <a:pPr algn="just">
              <a:spcAft>
                <a:spcPts val="600"/>
              </a:spcAft>
            </a:pPr>
            <a:endParaRPr lang="de-DE" b="1"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Objekte von künstlerischem und/oder historischem Wert, die dem Gottesdienst, der (privaten) Andacht oder dem Schmuck eines kirchlichen Gebäudes dienen</a:t>
            </a:r>
          </a:p>
          <a:p>
            <a:pPr marL="342900" indent="-342900" algn="just">
              <a:spcAft>
                <a:spcPts val="600"/>
              </a:spcAft>
              <a:buFont typeface="Arial" panose="020B0604020202020204" pitchFamily="34" charset="0"/>
              <a:buChar char="•"/>
            </a:pPr>
            <a:r>
              <a:rPr lang="de-DE" dirty="0">
                <a:latin typeface="Segoe UI" panose="020B0502040204020203" pitchFamily="34" charset="0"/>
                <a:cs typeface="Segoe UI" panose="020B0502040204020203" pitchFamily="34" charset="0"/>
              </a:rPr>
              <a:t>liturgisches Gerät, liturgisches Mobiliar, Leuchter, Altarbilder, Andachtsbilder, weitere Gemälde und Skulpturen, Kreuze, Prozessionsfiguren, Reliquienschreine, Paramente, Altartücher, u.v.m.</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Objekte in aktivem Gebrauch </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Objekte, die momentan „ausgelagert“ sind, da sie nicht dem Zeitgeschmack oder der aktuellen Spiritualität entsprechen</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Traditionen ?</a:t>
            </a:r>
          </a:p>
          <a:p>
            <a:pPr marL="800100" lvl="1" indent="-342900" algn="l">
              <a:buFontTx/>
              <a:buChar char="-"/>
            </a:pPr>
            <a:endParaRPr lang="de-DE" sz="2400" dirty="0">
              <a:latin typeface="Segoe UI" panose="020B0502040204020203" pitchFamily="34" charset="0"/>
              <a:cs typeface="Segoe UI" panose="020B0502040204020203" pitchFamily="34" charset="0"/>
            </a:endParaRPr>
          </a:p>
          <a:p>
            <a:pPr marL="800100" lvl="1" indent="-342900" algn="l">
              <a:buFontTx/>
              <a:buChar char="-"/>
            </a:pPr>
            <a:endParaRPr lang="de-DE" sz="2400" dirty="0">
              <a:latin typeface="Segoe UI" panose="020B0502040204020203" pitchFamily="34" charset="0"/>
              <a:cs typeface="Segoe UI" panose="020B0502040204020203" pitchFamily="34" charset="0"/>
            </a:endParaRPr>
          </a:p>
          <a:p>
            <a:pPr marL="342900" indent="-342900" algn="l">
              <a:buFontTx/>
              <a:buChar char="-"/>
            </a:pPr>
            <a:endParaRPr lang="de-DE" dirty="0"/>
          </a:p>
        </p:txBody>
      </p:sp>
    </p:spTree>
    <p:extLst>
      <p:ext uri="{BB962C8B-B14F-4D97-AF65-F5344CB8AC3E}">
        <p14:creationId xmlns:p14="http://schemas.microsoft.com/office/powerpoint/2010/main" val="289622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47221" y="551487"/>
            <a:ext cx="10955383" cy="3801041"/>
          </a:xfrm>
          <a:prstGeom prst="rect">
            <a:avLst/>
          </a:prstGeom>
          <a:noFill/>
        </p:spPr>
        <p:txBody>
          <a:bodyPr wrap="square" rtlCol="0">
            <a:spAutoFit/>
          </a:bodyPr>
          <a:lstStyle/>
          <a:p>
            <a:r>
              <a:rPr lang="de-DE" sz="2400" b="1" dirty="0">
                <a:latin typeface="Segoe UI" panose="020B0502040204020203" pitchFamily="34" charset="0"/>
                <a:cs typeface="Segoe UI" panose="020B0502040204020203" pitchFamily="34" charset="0"/>
              </a:rPr>
              <a:t>Päpstliche Kommission für die Kulturgüter der Kirche</a:t>
            </a:r>
            <a:endParaRPr lang="it-IT" sz="2400" dirty="0">
              <a:latin typeface="Segoe UI" panose="020B0502040204020203" pitchFamily="34" charset="0"/>
              <a:cs typeface="Segoe UI" panose="020B0502040204020203" pitchFamily="34" charset="0"/>
            </a:endParaRPr>
          </a:p>
          <a:p>
            <a:pPr algn="just">
              <a:spcAft>
                <a:spcPts val="600"/>
              </a:spcAft>
            </a:pPr>
            <a:endParaRPr lang="de-DE" sz="240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im Vergleich zu weltlichen Institutionen späte Zuwendung zum Thema</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1988 gegründet</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2012 Zusammenlegung mit dem Päpstlichen Rat für die Kultur</a:t>
            </a:r>
          </a:p>
          <a:p>
            <a:pPr marL="342900" indent="-342900" algn="just">
              <a:spcAft>
                <a:spcPts val="600"/>
              </a:spcAft>
              <a:buFont typeface="Arial" panose="020B0604020202020204" pitchFamily="34" charset="0"/>
              <a:buChar char="•"/>
            </a:pPr>
            <a:r>
              <a:rPr lang="de-CH" sz="2400" dirty="0">
                <a:latin typeface="Segoe UI" panose="020B0502040204020203" pitchFamily="34" charset="0"/>
                <a:cs typeface="Segoe UI" panose="020B0502040204020203" pitchFamily="34" charset="0"/>
                <a:hlinkClick r:id="rId3"/>
              </a:rPr>
              <a:t>Link zur Website</a:t>
            </a:r>
            <a:endParaRPr lang="de-CH" sz="2400" dirty="0">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de-DE" sz="2400" dirty="0">
              <a:latin typeface="Segoe UI" panose="020B0502040204020203" pitchFamily="34" charset="0"/>
              <a:cs typeface="Segoe UI" panose="020B0502040204020203" pitchFamily="34" charset="0"/>
            </a:endParaRPr>
          </a:p>
          <a:p>
            <a:pPr marL="342900" indent="-342900">
              <a:buFont typeface="Arial" panose="020B0604020202020204" pitchFamily="34" charset="0"/>
              <a:buChar char="•"/>
            </a:pPr>
            <a:endParaRPr lang="de-DE"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92867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51512" y="550559"/>
            <a:ext cx="10955383" cy="4154984"/>
          </a:xfrm>
          <a:prstGeom prst="rect">
            <a:avLst/>
          </a:prstGeom>
          <a:noFill/>
        </p:spPr>
        <p:txBody>
          <a:bodyPr wrap="square" rtlCol="0">
            <a:spAutoFit/>
          </a:bodyPr>
          <a:lstStyle/>
          <a:p>
            <a:r>
              <a:rPr lang="de-DE" sz="2400" b="1" dirty="0">
                <a:latin typeface="Segoe UI" panose="020B0502040204020203" pitchFamily="34" charset="0"/>
                <a:cs typeface="Segoe UI" panose="020B0502040204020203" pitchFamily="34" charset="0"/>
              </a:rPr>
              <a:t>Hintergrund</a:t>
            </a:r>
          </a:p>
          <a:p>
            <a:endParaRPr lang="de-DE" sz="2400" b="1" dirty="0">
              <a:latin typeface="Segoe UI" panose="020B0502040204020203" pitchFamily="34" charset="0"/>
              <a:cs typeface="Segoe UI" panose="020B0502040204020203" pitchFamily="34" charset="0"/>
            </a:endParaRPr>
          </a:p>
          <a:p>
            <a:pPr marL="342900" indent="-342900">
              <a:buFontTx/>
              <a:buChar char="-"/>
            </a:pPr>
            <a:r>
              <a:rPr lang="de-DE" sz="2400" dirty="0">
                <a:latin typeface="Segoe UI" panose="020B0502040204020203" pitchFamily="34" charset="0"/>
                <a:cs typeface="Segoe UI" panose="020B0502040204020203" pitchFamily="34" charset="0"/>
              </a:rPr>
              <a:t>„</a:t>
            </a:r>
            <a:r>
              <a:rPr lang="de-DE" sz="2400" dirty="0" err="1">
                <a:latin typeface="Segoe UI" panose="020B0502040204020203" pitchFamily="34" charset="0"/>
                <a:cs typeface="Segoe UI" panose="020B0502040204020203" pitchFamily="34" charset="0"/>
              </a:rPr>
              <a:t>Purifizierung</a:t>
            </a:r>
            <a:r>
              <a:rPr lang="de-DE" sz="2400" dirty="0">
                <a:latin typeface="Segoe UI" panose="020B0502040204020203" pitchFamily="34" charset="0"/>
                <a:cs typeface="Segoe UI" panose="020B0502040204020203" pitchFamily="34" charset="0"/>
              </a:rPr>
              <a:t>“ von Sakralbauten in den 1970er Jahren</a:t>
            </a:r>
          </a:p>
          <a:p>
            <a:endParaRPr lang="de-DE" sz="2400" dirty="0">
              <a:latin typeface="Segoe UI" panose="020B0502040204020203" pitchFamily="34" charset="0"/>
              <a:cs typeface="Segoe UI" panose="020B0502040204020203" pitchFamily="34" charset="0"/>
            </a:endParaRPr>
          </a:p>
          <a:p>
            <a:pPr marL="342900" indent="-342900">
              <a:buFontTx/>
              <a:buChar char="-"/>
            </a:pPr>
            <a:r>
              <a:rPr lang="de-DE" sz="2400" dirty="0">
                <a:latin typeface="Segoe UI" panose="020B0502040204020203" pitchFamily="34" charset="0"/>
                <a:cs typeface="Segoe UI" panose="020B0502040204020203" pitchFamily="34" charset="0"/>
              </a:rPr>
              <a:t>Anpassung an die Liturgiereform/Neuerungen durch die Rezeption des II. </a:t>
            </a:r>
            <a:r>
              <a:rPr lang="de-DE" sz="2400" dirty="0" err="1">
                <a:latin typeface="Segoe UI" panose="020B0502040204020203" pitchFamily="34" charset="0"/>
                <a:cs typeface="Segoe UI" panose="020B0502040204020203" pitchFamily="34" charset="0"/>
              </a:rPr>
              <a:t>Vatikanums</a:t>
            </a:r>
            <a:r>
              <a:rPr lang="de-DE" sz="2400" dirty="0">
                <a:latin typeface="Segoe UI" panose="020B0502040204020203" pitchFamily="34" charset="0"/>
                <a:cs typeface="Segoe UI" panose="020B0502040204020203" pitchFamily="34" charset="0"/>
              </a:rPr>
              <a:t>: in manchen Pfarreien radikales Vorgehen mit Entsorgung von alten Hochaltären, Entfernung von Wandmalereien</a:t>
            </a:r>
          </a:p>
          <a:p>
            <a:endParaRPr lang="de-DE" sz="2400" dirty="0">
              <a:latin typeface="Segoe UI" panose="020B0502040204020203" pitchFamily="34" charset="0"/>
              <a:cs typeface="Segoe UI" panose="020B0502040204020203" pitchFamily="34" charset="0"/>
            </a:endParaRPr>
          </a:p>
          <a:p>
            <a:pPr marL="342900" indent="-342900">
              <a:buFontTx/>
              <a:buChar char="-"/>
            </a:pPr>
            <a:r>
              <a:rPr lang="de-DE" sz="2400" dirty="0">
                <a:latin typeface="Segoe UI" panose="020B0502040204020203" pitchFamily="34" charset="0"/>
                <a:cs typeface="Segoe UI" panose="020B0502040204020203" pitchFamily="34" charset="0"/>
              </a:rPr>
              <a:t>Durchsetzung der ästhetischen Vorlieben der Zeit ohne Berücksichtigung des historischen Denkmalwertes, </a:t>
            </a:r>
            <a:r>
              <a:rPr lang="de-DE" sz="2400" dirty="0" err="1">
                <a:latin typeface="Segoe UI" panose="020B0502040204020203" pitchFamily="34" charset="0"/>
                <a:cs typeface="Segoe UI" panose="020B0502040204020203" pitchFamily="34" charset="0"/>
              </a:rPr>
              <a:t>Veräusserung</a:t>
            </a:r>
            <a:r>
              <a:rPr lang="de-DE" sz="2400" dirty="0">
                <a:latin typeface="Segoe UI" panose="020B0502040204020203" pitchFamily="34" charset="0"/>
                <a:cs typeface="Segoe UI" panose="020B0502040204020203" pitchFamily="34" charset="0"/>
              </a:rPr>
              <a:t> von Ausstattungsstücken </a:t>
            </a:r>
            <a:r>
              <a:rPr lang="de-DE" sz="2400" u="sng" dirty="0">
                <a:latin typeface="Segoe UI" panose="020B0502040204020203" pitchFamily="34" charset="0"/>
                <a:cs typeface="Segoe UI" panose="020B0502040204020203" pitchFamily="34" charset="0"/>
              </a:rPr>
              <a:t>ohne Dokumentation </a:t>
            </a:r>
            <a:r>
              <a:rPr lang="de-DE" sz="2400" dirty="0">
                <a:latin typeface="Segoe UI" panose="020B0502040204020203" pitchFamily="34" charset="0"/>
                <a:cs typeface="Segoe UI" panose="020B0502040204020203" pitchFamily="34" charset="0"/>
              </a:rPr>
              <a:t>zum Verbleib</a:t>
            </a:r>
          </a:p>
        </p:txBody>
      </p:sp>
    </p:spTree>
    <p:extLst>
      <p:ext uri="{BB962C8B-B14F-4D97-AF65-F5344CB8AC3E}">
        <p14:creationId xmlns:p14="http://schemas.microsoft.com/office/powerpoint/2010/main" val="4198015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a:srcRect t="12550"/>
          <a:stretch/>
        </p:blipFill>
        <p:spPr>
          <a:xfrm>
            <a:off x="1666875" y="0"/>
            <a:ext cx="8858250" cy="7088482"/>
          </a:xfrm>
          <a:prstGeom prst="rect">
            <a:avLst/>
          </a:prstGeom>
        </p:spPr>
      </p:pic>
    </p:spTree>
    <p:extLst>
      <p:ext uri="{BB962C8B-B14F-4D97-AF65-F5344CB8AC3E}">
        <p14:creationId xmlns:p14="http://schemas.microsoft.com/office/powerpoint/2010/main" val="1197283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45021" y="553007"/>
            <a:ext cx="11710308" cy="4985980"/>
          </a:xfrm>
          <a:prstGeom prst="rect">
            <a:avLst/>
          </a:prstGeom>
          <a:noFill/>
        </p:spPr>
        <p:txBody>
          <a:bodyPr wrap="square" rtlCol="0">
            <a:spAutoFit/>
          </a:bodyPr>
          <a:lstStyle/>
          <a:p>
            <a:r>
              <a:rPr lang="de-DE" sz="2400" b="1" dirty="0">
                <a:latin typeface="Segoe UI" panose="020B0502040204020203" pitchFamily="34" charset="0"/>
                <a:cs typeface="Segoe UI" panose="020B0502040204020203" pitchFamily="34" charset="0"/>
              </a:rPr>
              <a:t>Die Kulturgüter der Kirche</a:t>
            </a:r>
            <a:endParaRPr lang="it-IT" sz="2400" dirty="0">
              <a:latin typeface="Segoe UI" panose="020B0502040204020203" pitchFamily="34" charset="0"/>
              <a:cs typeface="Segoe UI" panose="020B0502040204020203" pitchFamily="34" charset="0"/>
            </a:endParaRPr>
          </a:p>
          <a:p>
            <a:pPr algn="just">
              <a:spcAft>
                <a:spcPts val="600"/>
              </a:spcAft>
            </a:pPr>
            <a:endParaRPr lang="de-DE" sz="2400" dirty="0">
              <a:latin typeface="Segoe UI" panose="020B0502040204020203" pitchFamily="34" charset="0"/>
              <a:cs typeface="Segoe UI" panose="020B0502040204020203" pitchFamily="34" charset="0"/>
            </a:endParaRPr>
          </a:p>
          <a:p>
            <a:pPr marL="342900" indent="-342900" algn="just">
              <a:spcAft>
                <a:spcPts val="600"/>
              </a:spcAft>
              <a:buFont typeface="Arial" panose="020B0604020202020204" pitchFamily="34" charset="0"/>
              <a:buChar char="•"/>
            </a:pPr>
            <a:r>
              <a:rPr lang="de-CH" sz="2400" dirty="0">
                <a:latin typeface="Segoe UI" panose="020B0502040204020203" pitchFamily="34" charset="0"/>
                <a:cs typeface="Segoe UI" panose="020B0502040204020203" pitchFamily="34" charset="0"/>
              </a:rPr>
              <a:t>dokumentieren, ähnlich wie das Archivgut, die Geschichte der Ortskirche</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sind Glaubenszeugnisse</a:t>
            </a:r>
          </a:p>
          <a:p>
            <a:pPr marL="342900" indent="-342900" algn="just">
              <a:spcAft>
                <a:spcPts val="600"/>
              </a:spcAft>
              <a:buFont typeface="Arial" panose="020B0604020202020204" pitchFamily="34" charset="0"/>
              <a:buChar char="•"/>
            </a:pPr>
            <a:r>
              <a:rPr lang="de-CH" sz="2400" dirty="0">
                <a:latin typeface="Segoe UI" panose="020B0502040204020203" pitchFamily="34" charset="0"/>
                <a:cs typeface="Segoe UI" panose="020B0502040204020203" pitchFamily="34" charset="0"/>
              </a:rPr>
              <a:t>bieten einen künstlerischen Zugang zum Glauben und können zu Instrumenten der pastoralen Tätigkeit werden</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gehören nicht einer Generation, sondern sind </a:t>
            </a:r>
            <a:r>
              <a:rPr lang="de-DE" sz="2400" u="sng" dirty="0">
                <a:latin typeface="Segoe UI" panose="020B0502040204020203" pitchFamily="34" charset="0"/>
                <a:cs typeface="Segoe UI" panose="020B0502040204020203" pitchFamily="34" charset="0"/>
              </a:rPr>
              <a:t>universales Kunsterbe</a:t>
            </a:r>
            <a:r>
              <a:rPr lang="de-DE" sz="2400" dirty="0">
                <a:latin typeface="Segoe UI" panose="020B0502040204020203" pitchFamily="34" charset="0"/>
                <a:cs typeface="Segoe UI" panose="020B0502040204020203" pitchFamily="34" charset="0"/>
              </a:rPr>
              <a:t>: Pflege, Inventarisierung</a:t>
            </a:r>
          </a:p>
          <a:p>
            <a:pPr marL="342900" indent="-342900" algn="just">
              <a:spcAft>
                <a:spcPts val="600"/>
              </a:spcAft>
              <a:buFont typeface="Arial" panose="020B0604020202020204" pitchFamily="34" charset="0"/>
              <a:buChar char="•"/>
            </a:pPr>
            <a:r>
              <a:rPr lang="de-DE" sz="2400" dirty="0">
                <a:latin typeface="Segoe UI" panose="020B0502040204020203" pitchFamily="34" charset="0"/>
                <a:cs typeface="Segoe UI" panose="020B0502040204020203" pitchFamily="34" charset="0"/>
              </a:rPr>
              <a:t>Grundlinie: Kirchliche Kunst soll kirchlich bleiben und der Öffentlichkeit zugänglich sein; Förderung von moderner Kunst &amp; Bewahrung des historischen Kunsterbes</a:t>
            </a:r>
          </a:p>
          <a:p>
            <a:pPr marL="342900" indent="-342900">
              <a:buFontTx/>
              <a:buChar char="-"/>
            </a:pPr>
            <a:endParaRPr lang="de-CH" sz="2400" dirty="0">
              <a:latin typeface="Segoe UI" panose="020B0502040204020203" pitchFamily="34" charset="0"/>
              <a:cs typeface="Segoe UI" panose="020B0502040204020203" pitchFamily="34" charset="0"/>
            </a:endParaRPr>
          </a:p>
          <a:p>
            <a:endParaRPr lang="de-DE"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693035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1754</Words>
  <Application>Microsoft Office PowerPoint</Application>
  <PresentationFormat>Breitbild</PresentationFormat>
  <Paragraphs>263</Paragraphs>
  <Slides>36</Slides>
  <Notes>30</Notes>
  <HiddenSlides>0</HiddenSlides>
  <MMClips>0</MMClips>
  <ScaleCrop>false</ScaleCrop>
  <HeadingPairs>
    <vt:vector size="6" baseType="variant">
      <vt:variant>
        <vt:lpstr>Verwendete Schriftarten</vt:lpstr>
      </vt:variant>
      <vt:variant>
        <vt:i4>5</vt:i4>
      </vt:variant>
      <vt:variant>
        <vt:lpstr>Design</vt:lpstr>
      </vt:variant>
      <vt:variant>
        <vt:i4>3</vt:i4>
      </vt:variant>
      <vt:variant>
        <vt:lpstr>Folientitel</vt:lpstr>
      </vt:variant>
      <vt:variant>
        <vt:i4>36</vt:i4>
      </vt:variant>
    </vt:vector>
  </HeadingPairs>
  <TitlesOfParts>
    <vt:vector size="44" baseType="lpstr">
      <vt:lpstr>Arial</vt:lpstr>
      <vt:lpstr>Calibri</vt:lpstr>
      <vt:lpstr>Courier New</vt:lpstr>
      <vt:lpstr>Segoe UI</vt:lpstr>
      <vt:lpstr>Verdana</vt:lpstr>
      <vt:lpstr>Office</vt:lpstr>
      <vt:lpstr>1_Office</vt:lpstr>
      <vt:lpstr>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Hilfe bei der Inventarisierung: Merkblätter des  KGS zu den verschiedenen Objektgattungen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2026-06-30T14:31:03Z</dcterms:created>
  <dcterms:modified xsi:type="dcterms:W3CDTF">2026-06-30T14:31:33Z</dcterms:modified>
</cp:coreProperties>
</file>